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 b="def" i="def"/>
      <a:tcStyle>
        <a:tcBdr/>
        <a:fill>
          <a:solidFill>
            <a:srgbClr val="E6F0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 b="def" i="def"/>
      <a:tcStyle>
        <a:tcBdr/>
        <a:fill>
          <a:solidFill>
            <a:srgbClr val="EAF8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D1E1"/>
          </a:solidFill>
        </a:fill>
      </a:tcStyle>
    </a:wholeTbl>
    <a:band2H>
      <a:tcTxStyle b="def" i="def"/>
      <a:tcStyle>
        <a:tcBdr/>
        <a:fill>
          <a:solidFill>
            <a:srgbClr val="FCE9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ody Level One…"/>
          <p:cNvSpPr txBox="1"/>
          <p:nvPr>
            <p:ph type="body" sz="quarter" idx="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  <a:lvl2pPr marL="777875" indent="-333375" algn="ctr">
              <a:spcBef>
                <a:spcPts val="0"/>
              </a:spcBef>
              <a:defRPr i="1" sz="2400"/>
            </a:lvl2pPr>
            <a:lvl3pPr marL="1222375" indent="-333375" algn="ctr">
              <a:spcBef>
                <a:spcPts val="0"/>
              </a:spcBef>
              <a:defRPr i="1" sz="2400"/>
            </a:lvl3pPr>
            <a:lvl4pPr marL="1666875" indent="-333375" algn="ctr">
              <a:spcBef>
                <a:spcPts val="0"/>
              </a:spcBef>
              <a:defRPr i="1" sz="2400"/>
            </a:lvl4pPr>
            <a:lvl5pPr marL="2111375" indent="-333375" algn="ctr">
              <a:spcBef>
                <a:spcPts val="0"/>
              </a:spcBef>
              <a:defRPr i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“Type a quote here.”"/>
          <p:cNvSpPr txBox="1"/>
          <p:nvPr>
            <p:ph type="body" sz="quarter" idx="13"/>
          </p:nvPr>
        </p:nvSpPr>
        <p:spPr>
          <a:xfrm>
            <a:off x="1270000" y="4267112"/>
            <a:ext cx="10464800" cy="609777"/>
          </a:xfrm>
          <a:prstGeom prst="rect">
            <a:avLst/>
          </a:prstGeom>
        </p:spPr>
        <p:txBody>
          <a:bodyPr/>
          <a:lstStyle/>
          <a:p>
            <a:pPr marL="0" indent="0" algn="ctr">
              <a:spcBef>
                <a:spcPts val="0"/>
              </a:spcBef>
              <a:buSzTx/>
              <a:buNone/>
              <a:defRPr sz="3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hildren First, Offenders Second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Children First, Offenders Second</a:t>
            </a:r>
          </a:p>
        </p:txBody>
      </p:sp>
      <p:sp>
        <p:nvSpPr>
          <p:cNvPr id="120" name="Haines, K. And Case, S.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Haines, K. And Case, S.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A Rights-based Approach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25779">
              <a:defRPr sz="7200"/>
            </a:lvl1pPr>
          </a:lstStyle>
          <a:p>
            <a:pPr/>
            <a:r>
              <a:t>A Rights-based Approach</a:t>
            </a:r>
          </a:p>
        </p:txBody>
      </p:sp>
      <p:sp>
        <p:nvSpPr>
          <p:cNvPr id="123" name="United Nations Convention on the Rights of the Child 1989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United Nations Convention on the Rights of the Child 1989 </a:t>
            </a:r>
          </a:p>
          <a:p>
            <a:pPr/>
            <a:r>
              <a:t>Those under 18 are children (master identity)</a:t>
            </a:r>
          </a:p>
          <a:p>
            <a:pPr/>
            <a:r>
              <a:t>Article 2 non-discrimination, Article 3 best interests, Article 12 respect for child’s views, Article 17 access to information etc. </a:t>
            </a:r>
          </a:p>
          <a:p>
            <a:pPr/>
            <a:r>
              <a:t>Children enjoy less power; adults are responsible for protecting their rights and promoting their wellbeing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FOS Principl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CFOS Principles</a:t>
            </a:r>
          </a:p>
        </p:txBody>
      </p:sp>
      <p:sp>
        <p:nvSpPr>
          <p:cNvPr id="126" name="Normalisation (of behaviour and services)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 non-pathologising approach to children and generic services </a:t>
            </a:r>
          </a:p>
          <a:p>
            <a:pPr/>
            <a:r>
              <a:t>Participation and children’s voices (child-friendly and child-appropriate processes)</a:t>
            </a:r>
          </a:p>
          <a:p>
            <a:pPr/>
            <a:r>
              <a:t>Diversion from criminal justice and work towards ‘achievement and positive outcomes’ (Haines and Case 2015)</a:t>
            </a:r>
          </a:p>
          <a:p>
            <a:pPr/>
            <a:r>
              <a:t>Legitimacy of services in children’s eyes leads to engagement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ractic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Practices</a:t>
            </a:r>
          </a:p>
        </p:txBody>
      </p:sp>
      <p:sp>
        <p:nvSpPr>
          <p:cNvPr id="129" name="The Swansea Bureau ‘delivering out-of-court…diversionary, preventative, non-criminalising…supportive interventions’ (Case and Haines 2015)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82270" indent="-382270" defTabSz="502412">
              <a:spcBef>
                <a:spcPts val="3600"/>
              </a:spcBef>
              <a:defRPr sz="2700"/>
            </a:pPr>
            <a:r>
              <a:t>The Swansea Bureau ‘delivering out-of-court…diversionary, preventative, non-criminalising…supportive interventions’ (Case and Haines 2015)</a:t>
            </a:r>
          </a:p>
          <a:p>
            <a:pPr marL="382270" indent="-382270" defTabSz="502412">
              <a:spcBef>
                <a:spcPts val="3600"/>
              </a:spcBef>
              <a:defRPr sz="2700"/>
            </a:pPr>
            <a:r>
              <a:t>Arrest and bail: Bureau assesses suitability for diversion</a:t>
            </a:r>
          </a:p>
          <a:p>
            <a:pPr marL="382270" indent="-382270" defTabSz="502412">
              <a:spcBef>
                <a:spcPts val="3600"/>
              </a:spcBef>
              <a:defRPr sz="2700"/>
            </a:pPr>
            <a:r>
              <a:t>2 week holistic assessment of difficulties and strengths</a:t>
            </a:r>
          </a:p>
          <a:p>
            <a:pPr marL="382270" indent="-382270" defTabSz="502412">
              <a:spcBef>
                <a:spcPts val="3600"/>
              </a:spcBef>
              <a:defRPr sz="2700"/>
            </a:pPr>
            <a:r>
              <a:t>Assessment of victim’s views</a:t>
            </a:r>
          </a:p>
          <a:p>
            <a:pPr marL="382270" indent="-382270" defTabSz="502412">
              <a:spcBef>
                <a:spcPts val="3600"/>
              </a:spcBef>
              <a:defRPr sz="2700"/>
            </a:pPr>
            <a:r>
              <a:t>Bureau meets to plan report and intervention</a:t>
            </a:r>
          </a:p>
          <a:p>
            <a:pPr marL="382270" indent="-382270" defTabSz="502412">
              <a:spcBef>
                <a:spcPts val="3600"/>
              </a:spcBef>
              <a:defRPr sz="2700"/>
            </a:pPr>
            <a:r>
              <a:t>Bureau Clinic meets in restorative conferencing mode with child, parents and agencies to agree a way forward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Ques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Questions</a:t>
            </a:r>
          </a:p>
        </p:txBody>
      </p:sp>
      <p:sp>
        <p:nvSpPr>
          <p:cNvPr id="132" name="Is the UNCRC the right foundation for youth justice?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Is the UNCRC the right foundation for youth justice?</a:t>
            </a:r>
          </a:p>
          <a:p>
            <a:pPr/>
            <a:r>
              <a:t>To what extent are CFOS principles and practices reflected in Russian and English / Welsh legal practice?</a:t>
            </a:r>
          </a:p>
          <a:p>
            <a:pPr/>
            <a:r>
              <a:t>How far do children understand the legal proceedings they are involved in and do their views influence those proceedings?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