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5" r:id="rId6"/>
    <p:sldId id="257" r:id="rId7"/>
    <p:sldId id="262" r:id="rId8"/>
    <p:sldId id="263" r:id="rId9"/>
    <p:sldId id="264" r:id="rId10"/>
    <p:sldId id="258" r:id="rId11"/>
    <p:sldId id="268" r:id="rId12"/>
    <p:sldId id="269" r:id="rId13"/>
    <p:sldId id="270" r:id="rId14"/>
    <p:sldId id="266" r:id="rId15"/>
    <p:sldId id="267" r:id="rId16"/>
    <p:sldId id="260" r:id="rId17"/>
    <p:sldId id="259" r:id="rId18"/>
    <p:sldId id="261" r:id="rId19"/>
    <p:sldId id="271"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691" y="1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1024E-2AEA-4493-9F1A-3899E1DAC9D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9AD88EF-853B-4A6A-8719-EB28EEBDA4B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CAF18C9-3C8A-47B1-B711-2D3954280EDF}"/>
              </a:ext>
            </a:extLst>
          </p:cNvPr>
          <p:cNvSpPr>
            <a:spLocks noGrp="1"/>
          </p:cNvSpPr>
          <p:nvPr>
            <p:ph type="dt" sz="half" idx="10"/>
          </p:nvPr>
        </p:nvSpPr>
        <p:spPr/>
        <p:txBody>
          <a:bodyPr/>
          <a:lstStyle/>
          <a:p>
            <a:fld id="{1D52977B-7B79-4DB1-B240-E125005DB016}" type="datetimeFigureOut">
              <a:rPr lang="en-GB" smtClean="0"/>
              <a:t>02/09/2019</a:t>
            </a:fld>
            <a:endParaRPr lang="en-GB"/>
          </a:p>
        </p:txBody>
      </p:sp>
      <p:sp>
        <p:nvSpPr>
          <p:cNvPr id="5" name="Footer Placeholder 4">
            <a:extLst>
              <a:ext uri="{FF2B5EF4-FFF2-40B4-BE49-F238E27FC236}">
                <a16:creationId xmlns:a16="http://schemas.microsoft.com/office/drawing/2014/main" id="{7489A190-96AE-4492-A1F6-36FD0F5AE25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3E70B1B-C819-45A0-9337-9CA1812DD241}"/>
              </a:ext>
            </a:extLst>
          </p:cNvPr>
          <p:cNvSpPr>
            <a:spLocks noGrp="1"/>
          </p:cNvSpPr>
          <p:nvPr>
            <p:ph type="sldNum" sz="quarter" idx="12"/>
          </p:nvPr>
        </p:nvSpPr>
        <p:spPr/>
        <p:txBody>
          <a:bodyPr/>
          <a:lstStyle/>
          <a:p>
            <a:fld id="{3E42CDA8-868B-4AEB-9927-9A3037221C21}" type="slidenum">
              <a:rPr lang="en-GB" smtClean="0"/>
              <a:t>‹#›</a:t>
            </a:fld>
            <a:endParaRPr lang="en-GB"/>
          </a:p>
        </p:txBody>
      </p:sp>
    </p:spTree>
    <p:extLst>
      <p:ext uri="{BB962C8B-B14F-4D97-AF65-F5344CB8AC3E}">
        <p14:creationId xmlns:p14="http://schemas.microsoft.com/office/powerpoint/2010/main" val="1392995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131A5-7C4C-435E-AFC2-81ABFA27DDC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A7E3B48-B7A4-4683-8CD4-16B88036511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F404006-4FF1-435F-9C21-CB0F2C317D95}"/>
              </a:ext>
            </a:extLst>
          </p:cNvPr>
          <p:cNvSpPr>
            <a:spLocks noGrp="1"/>
          </p:cNvSpPr>
          <p:nvPr>
            <p:ph type="dt" sz="half" idx="10"/>
          </p:nvPr>
        </p:nvSpPr>
        <p:spPr/>
        <p:txBody>
          <a:bodyPr/>
          <a:lstStyle/>
          <a:p>
            <a:fld id="{1D52977B-7B79-4DB1-B240-E125005DB016}" type="datetimeFigureOut">
              <a:rPr lang="en-GB" smtClean="0"/>
              <a:t>02/09/2019</a:t>
            </a:fld>
            <a:endParaRPr lang="en-GB"/>
          </a:p>
        </p:txBody>
      </p:sp>
      <p:sp>
        <p:nvSpPr>
          <p:cNvPr id="5" name="Footer Placeholder 4">
            <a:extLst>
              <a:ext uri="{FF2B5EF4-FFF2-40B4-BE49-F238E27FC236}">
                <a16:creationId xmlns:a16="http://schemas.microsoft.com/office/drawing/2014/main" id="{1A8569E9-F87B-4759-920B-F9C001EDE2E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24B9E3A-987C-4DCA-AAEC-E5C52E82971E}"/>
              </a:ext>
            </a:extLst>
          </p:cNvPr>
          <p:cNvSpPr>
            <a:spLocks noGrp="1"/>
          </p:cNvSpPr>
          <p:nvPr>
            <p:ph type="sldNum" sz="quarter" idx="12"/>
          </p:nvPr>
        </p:nvSpPr>
        <p:spPr/>
        <p:txBody>
          <a:bodyPr/>
          <a:lstStyle/>
          <a:p>
            <a:fld id="{3E42CDA8-868B-4AEB-9927-9A3037221C21}" type="slidenum">
              <a:rPr lang="en-GB" smtClean="0"/>
              <a:t>‹#›</a:t>
            </a:fld>
            <a:endParaRPr lang="en-GB"/>
          </a:p>
        </p:txBody>
      </p:sp>
    </p:spTree>
    <p:extLst>
      <p:ext uri="{BB962C8B-B14F-4D97-AF65-F5344CB8AC3E}">
        <p14:creationId xmlns:p14="http://schemas.microsoft.com/office/powerpoint/2010/main" val="21799001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3575384-68B7-40C1-A7B0-6024BC06C0A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839EDC6-A67D-4FBA-AF5C-32276333875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81D795D-9FAF-4EC9-A8A0-BCB31A489E93}"/>
              </a:ext>
            </a:extLst>
          </p:cNvPr>
          <p:cNvSpPr>
            <a:spLocks noGrp="1"/>
          </p:cNvSpPr>
          <p:nvPr>
            <p:ph type="dt" sz="half" idx="10"/>
          </p:nvPr>
        </p:nvSpPr>
        <p:spPr/>
        <p:txBody>
          <a:bodyPr/>
          <a:lstStyle/>
          <a:p>
            <a:fld id="{1D52977B-7B79-4DB1-B240-E125005DB016}" type="datetimeFigureOut">
              <a:rPr lang="en-GB" smtClean="0"/>
              <a:t>02/09/2019</a:t>
            </a:fld>
            <a:endParaRPr lang="en-GB"/>
          </a:p>
        </p:txBody>
      </p:sp>
      <p:sp>
        <p:nvSpPr>
          <p:cNvPr id="5" name="Footer Placeholder 4">
            <a:extLst>
              <a:ext uri="{FF2B5EF4-FFF2-40B4-BE49-F238E27FC236}">
                <a16:creationId xmlns:a16="http://schemas.microsoft.com/office/drawing/2014/main" id="{629BF95D-B576-4C86-859D-03935AFF597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05EC555-F9FB-4E03-9195-98FFBD82F1B7}"/>
              </a:ext>
            </a:extLst>
          </p:cNvPr>
          <p:cNvSpPr>
            <a:spLocks noGrp="1"/>
          </p:cNvSpPr>
          <p:nvPr>
            <p:ph type="sldNum" sz="quarter" idx="12"/>
          </p:nvPr>
        </p:nvSpPr>
        <p:spPr/>
        <p:txBody>
          <a:bodyPr/>
          <a:lstStyle/>
          <a:p>
            <a:fld id="{3E42CDA8-868B-4AEB-9927-9A3037221C21}" type="slidenum">
              <a:rPr lang="en-GB" smtClean="0"/>
              <a:t>‹#›</a:t>
            </a:fld>
            <a:endParaRPr lang="en-GB"/>
          </a:p>
        </p:txBody>
      </p:sp>
    </p:spTree>
    <p:extLst>
      <p:ext uri="{BB962C8B-B14F-4D97-AF65-F5344CB8AC3E}">
        <p14:creationId xmlns:p14="http://schemas.microsoft.com/office/powerpoint/2010/main" val="3975691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322DF6-6E5F-43D4-BFEE-DB54B07653C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6B0CBBA-DDEA-4157-A60D-8C41D455CAB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CCE04DA-D231-4921-AB45-70B283EAE0DA}"/>
              </a:ext>
            </a:extLst>
          </p:cNvPr>
          <p:cNvSpPr>
            <a:spLocks noGrp="1"/>
          </p:cNvSpPr>
          <p:nvPr>
            <p:ph type="dt" sz="half" idx="10"/>
          </p:nvPr>
        </p:nvSpPr>
        <p:spPr/>
        <p:txBody>
          <a:bodyPr/>
          <a:lstStyle/>
          <a:p>
            <a:fld id="{1D52977B-7B79-4DB1-B240-E125005DB016}" type="datetimeFigureOut">
              <a:rPr lang="en-GB" smtClean="0"/>
              <a:t>02/09/2019</a:t>
            </a:fld>
            <a:endParaRPr lang="en-GB"/>
          </a:p>
        </p:txBody>
      </p:sp>
      <p:sp>
        <p:nvSpPr>
          <p:cNvPr id="5" name="Footer Placeholder 4">
            <a:extLst>
              <a:ext uri="{FF2B5EF4-FFF2-40B4-BE49-F238E27FC236}">
                <a16:creationId xmlns:a16="http://schemas.microsoft.com/office/drawing/2014/main" id="{00510B7E-0A3C-4ECA-BF0A-4FFCDADC980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26E1E53-4DD2-4A36-BDC8-45A6C16DD3E6}"/>
              </a:ext>
            </a:extLst>
          </p:cNvPr>
          <p:cNvSpPr>
            <a:spLocks noGrp="1"/>
          </p:cNvSpPr>
          <p:nvPr>
            <p:ph type="sldNum" sz="quarter" idx="12"/>
          </p:nvPr>
        </p:nvSpPr>
        <p:spPr/>
        <p:txBody>
          <a:bodyPr/>
          <a:lstStyle/>
          <a:p>
            <a:fld id="{3E42CDA8-868B-4AEB-9927-9A3037221C21}" type="slidenum">
              <a:rPr lang="en-GB" smtClean="0"/>
              <a:t>‹#›</a:t>
            </a:fld>
            <a:endParaRPr lang="en-GB"/>
          </a:p>
        </p:txBody>
      </p:sp>
    </p:spTree>
    <p:extLst>
      <p:ext uri="{BB962C8B-B14F-4D97-AF65-F5344CB8AC3E}">
        <p14:creationId xmlns:p14="http://schemas.microsoft.com/office/powerpoint/2010/main" val="713158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59022-E6AF-454A-A275-2C3B47B3591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24E2635-42CC-4996-9F41-46E771870BC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30F271E-BE18-47C0-867F-251DABE83D08}"/>
              </a:ext>
            </a:extLst>
          </p:cNvPr>
          <p:cNvSpPr>
            <a:spLocks noGrp="1"/>
          </p:cNvSpPr>
          <p:nvPr>
            <p:ph type="dt" sz="half" idx="10"/>
          </p:nvPr>
        </p:nvSpPr>
        <p:spPr/>
        <p:txBody>
          <a:bodyPr/>
          <a:lstStyle/>
          <a:p>
            <a:fld id="{1D52977B-7B79-4DB1-B240-E125005DB016}" type="datetimeFigureOut">
              <a:rPr lang="en-GB" smtClean="0"/>
              <a:t>02/09/2019</a:t>
            </a:fld>
            <a:endParaRPr lang="en-GB"/>
          </a:p>
        </p:txBody>
      </p:sp>
      <p:sp>
        <p:nvSpPr>
          <p:cNvPr id="5" name="Footer Placeholder 4">
            <a:extLst>
              <a:ext uri="{FF2B5EF4-FFF2-40B4-BE49-F238E27FC236}">
                <a16:creationId xmlns:a16="http://schemas.microsoft.com/office/drawing/2014/main" id="{3A9BC626-DBB4-461B-8884-E18F705AE2D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65F8B19-D683-4EE0-B5C0-43864F58C906}"/>
              </a:ext>
            </a:extLst>
          </p:cNvPr>
          <p:cNvSpPr>
            <a:spLocks noGrp="1"/>
          </p:cNvSpPr>
          <p:nvPr>
            <p:ph type="sldNum" sz="quarter" idx="12"/>
          </p:nvPr>
        </p:nvSpPr>
        <p:spPr/>
        <p:txBody>
          <a:bodyPr/>
          <a:lstStyle/>
          <a:p>
            <a:fld id="{3E42CDA8-868B-4AEB-9927-9A3037221C21}" type="slidenum">
              <a:rPr lang="en-GB" smtClean="0"/>
              <a:t>‹#›</a:t>
            </a:fld>
            <a:endParaRPr lang="en-GB"/>
          </a:p>
        </p:txBody>
      </p:sp>
    </p:spTree>
    <p:extLst>
      <p:ext uri="{BB962C8B-B14F-4D97-AF65-F5344CB8AC3E}">
        <p14:creationId xmlns:p14="http://schemas.microsoft.com/office/powerpoint/2010/main" val="512789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B893C-99E5-4791-8BF3-C7C5E708E9B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A03E0A7-ABBE-4705-BFDD-1C28BE24482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7E27EEA-F07A-4DBC-B163-FDD5B6F10A1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B0EE0C5-D7FF-4050-B62A-CAF6B1497E38}"/>
              </a:ext>
            </a:extLst>
          </p:cNvPr>
          <p:cNvSpPr>
            <a:spLocks noGrp="1"/>
          </p:cNvSpPr>
          <p:nvPr>
            <p:ph type="dt" sz="half" idx="10"/>
          </p:nvPr>
        </p:nvSpPr>
        <p:spPr/>
        <p:txBody>
          <a:bodyPr/>
          <a:lstStyle/>
          <a:p>
            <a:fld id="{1D52977B-7B79-4DB1-B240-E125005DB016}" type="datetimeFigureOut">
              <a:rPr lang="en-GB" smtClean="0"/>
              <a:t>02/09/2019</a:t>
            </a:fld>
            <a:endParaRPr lang="en-GB"/>
          </a:p>
        </p:txBody>
      </p:sp>
      <p:sp>
        <p:nvSpPr>
          <p:cNvPr id="6" name="Footer Placeholder 5">
            <a:extLst>
              <a:ext uri="{FF2B5EF4-FFF2-40B4-BE49-F238E27FC236}">
                <a16:creationId xmlns:a16="http://schemas.microsoft.com/office/drawing/2014/main" id="{22963E4B-D7E5-49F4-98E4-E66050F35F4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782141F-D0B5-43BC-87AE-D89530AECCD1}"/>
              </a:ext>
            </a:extLst>
          </p:cNvPr>
          <p:cNvSpPr>
            <a:spLocks noGrp="1"/>
          </p:cNvSpPr>
          <p:nvPr>
            <p:ph type="sldNum" sz="quarter" idx="12"/>
          </p:nvPr>
        </p:nvSpPr>
        <p:spPr/>
        <p:txBody>
          <a:bodyPr/>
          <a:lstStyle/>
          <a:p>
            <a:fld id="{3E42CDA8-868B-4AEB-9927-9A3037221C21}" type="slidenum">
              <a:rPr lang="en-GB" smtClean="0"/>
              <a:t>‹#›</a:t>
            </a:fld>
            <a:endParaRPr lang="en-GB"/>
          </a:p>
        </p:txBody>
      </p:sp>
    </p:spTree>
    <p:extLst>
      <p:ext uri="{BB962C8B-B14F-4D97-AF65-F5344CB8AC3E}">
        <p14:creationId xmlns:p14="http://schemas.microsoft.com/office/powerpoint/2010/main" val="2785248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09F91-A8E8-4093-9B9E-166ED6341E5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DF526D4-EED7-474B-95AA-3CF7D25B9D8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4FB7803-A770-4CF5-BE4C-0A65E71CF9B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D6CDEE0-6899-4AB1-8C6D-ED358AC6DD9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001079F-4A05-43B0-9BD2-FE19DAB290B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FD3DB69-2795-4E64-88F5-F44764594498}"/>
              </a:ext>
            </a:extLst>
          </p:cNvPr>
          <p:cNvSpPr>
            <a:spLocks noGrp="1"/>
          </p:cNvSpPr>
          <p:nvPr>
            <p:ph type="dt" sz="half" idx="10"/>
          </p:nvPr>
        </p:nvSpPr>
        <p:spPr/>
        <p:txBody>
          <a:bodyPr/>
          <a:lstStyle/>
          <a:p>
            <a:fld id="{1D52977B-7B79-4DB1-B240-E125005DB016}" type="datetimeFigureOut">
              <a:rPr lang="en-GB" smtClean="0"/>
              <a:t>02/09/2019</a:t>
            </a:fld>
            <a:endParaRPr lang="en-GB"/>
          </a:p>
        </p:txBody>
      </p:sp>
      <p:sp>
        <p:nvSpPr>
          <p:cNvPr id="8" name="Footer Placeholder 7">
            <a:extLst>
              <a:ext uri="{FF2B5EF4-FFF2-40B4-BE49-F238E27FC236}">
                <a16:creationId xmlns:a16="http://schemas.microsoft.com/office/drawing/2014/main" id="{99FBA223-60B7-43C4-B076-606DF779315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CA8ABA7-8E2B-4898-AFEC-110644FF93C1}"/>
              </a:ext>
            </a:extLst>
          </p:cNvPr>
          <p:cNvSpPr>
            <a:spLocks noGrp="1"/>
          </p:cNvSpPr>
          <p:nvPr>
            <p:ph type="sldNum" sz="quarter" idx="12"/>
          </p:nvPr>
        </p:nvSpPr>
        <p:spPr/>
        <p:txBody>
          <a:bodyPr/>
          <a:lstStyle/>
          <a:p>
            <a:fld id="{3E42CDA8-868B-4AEB-9927-9A3037221C21}" type="slidenum">
              <a:rPr lang="en-GB" smtClean="0"/>
              <a:t>‹#›</a:t>
            </a:fld>
            <a:endParaRPr lang="en-GB"/>
          </a:p>
        </p:txBody>
      </p:sp>
    </p:spTree>
    <p:extLst>
      <p:ext uri="{BB962C8B-B14F-4D97-AF65-F5344CB8AC3E}">
        <p14:creationId xmlns:p14="http://schemas.microsoft.com/office/powerpoint/2010/main" val="2915382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B14A6D-05DE-4A9C-AFEF-F3F7D308F19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98FD4BF-D45B-4D5D-AEDF-4ACBED204922}"/>
              </a:ext>
            </a:extLst>
          </p:cNvPr>
          <p:cNvSpPr>
            <a:spLocks noGrp="1"/>
          </p:cNvSpPr>
          <p:nvPr>
            <p:ph type="dt" sz="half" idx="10"/>
          </p:nvPr>
        </p:nvSpPr>
        <p:spPr/>
        <p:txBody>
          <a:bodyPr/>
          <a:lstStyle/>
          <a:p>
            <a:fld id="{1D52977B-7B79-4DB1-B240-E125005DB016}" type="datetimeFigureOut">
              <a:rPr lang="en-GB" smtClean="0"/>
              <a:t>02/09/2019</a:t>
            </a:fld>
            <a:endParaRPr lang="en-GB"/>
          </a:p>
        </p:txBody>
      </p:sp>
      <p:sp>
        <p:nvSpPr>
          <p:cNvPr id="4" name="Footer Placeholder 3">
            <a:extLst>
              <a:ext uri="{FF2B5EF4-FFF2-40B4-BE49-F238E27FC236}">
                <a16:creationId xmlns:a16="http://schemas.microsoft.com/office/drawing/2014/main" id="{7FE86F49-95B4-4127-9800-D545AB7DBB2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B23574A-A814-493D-AF52-38184EDC22B4}"/>
              </a:ext>
            </a:extLst>
          </p:cNvPr>
          <p:cNvSpPr>
            <a:spLocks noGrp="1"/>
          </p:cNvSpPr>
          <p:nvPr>
            <p:ph type="sldNum" sz="quarter" idx="12"/>
          </p:nvPr>
        </p:nvSpPr>
        <p:spPr/>
        <p:txBody>
          <a:bodyPr/>
          <a:lstStyle/>
          <a:p>
            <a:fld id="{3E42CDA8-868B-4AEB-9927-9A3037221C21}" type="slidenum">
              <a:rPr lang="en-GB" smtClean="0"/>
              <a:t>‹#›</a:t>
            </a:fld>
            <a:endParaRPr lang="en-GB"/>
          </a:p>
        </p:txBody>
      </p:sp>
    </p:spTree>
    <p:extLst>
      <p:ext uri="{BB962C8B-B14F-4D97-AF65-F5344CB8AC3E}">
        <p14:creationId xmlns:p14="http://schemas.microsoft.com/office/powerpoint/2010/main" val="3340349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D6ADB9E-488B-4A39-9166-728501546104}"/>
              </a:ext>
            </a:extLst>
          </p:cNvPr>
          <p:cNvSpPr>
            <a:spLocks noGrp="1"/>
          </p:cNvSpPr>
          <p:nvPr>
            <p:ph type="dt" sz="half" idx="10"/>
          </p:nvPr>
        </p:nvSpPr>
        <p:spPr/>
        <p:txBody>
          <a:bodyPr/>
          <a:lstStyle/>
          <a:p>
            <a:fld id="{1D52977B-7B79-4DB1-B240-E125005DB016}" type="datetimeFigureOut">
              <a:rPr lang="en-GB" smtClean="0"/>
              <a:t>02/09/2019</a:t>
            </a:fld>
            <a:endParaRPr lang="en-GB"/>
          </a:p>
        </p:txBody>
      </p:sp>
      <p:sp>
        <p:nvSpPr>
          <p:cNvPr id="3" name="Footer Placeholder 2">
            <a:extLst>
              <a:ext uri="{FF2B5EF4-FFF2-40B4-BE49-F238E27FC236}">
                <a16:creationId xmlns:a16="http://schemas.microsoft.com/office/drawing/2014/main" id="{93277386-13CF-4595-BC07-51F8D2EE9F3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DDF0A95-DE97-49A7-A98B-C92213D542AD}"/>
              </a:ext>
            </a:extLst>
          </p:cNvPr>
          <p:cNvSpPr>
            <a:spLocks noGrp="1"/>
          </p:cNvSpPr>
          <p:nvPr>
            <p:ph type="sldNum" sz="quarter" idx="12"/>
          </p:nvPr>
        </p:nvSpPr>
        <p:spPr/>
        <p:txBody>
          <a:bodyPr/>
          <a:lstStyle/>
          <a:p>
            <a:fld id="{3E42CDA8-868B-4AEB-9927-9A3037221C21}" type="slidenum">
              <a:rPr lang="en-GB" smtClean="0"/>
              <a:t>‹#›</a:t>
            </a:fld>
            <a:endParaRPr lang="en-GB"/>
          </a:p>
        </p:txBody>
      </p:sp>
    </p:spTree>
    <p:extLst>
      <p:ext uri="{BB962C8B-B14F-4D97-AF65-F5344CB8AC3E}">
        <p14:creationId xmlns:p14="http://schemas.microsoft.com/office/powerpoint/2010/main" val="1718837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9FA39-ECBA-4B34-B6FA-529BD55D19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84EF9E8-E3CC-4EA2-8507-07D43036A5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0A937C0-6BB3-47C7-BFC4-B0DBDF0CA5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392B1E2-0D31-4ED3-8394-63BEA730EF32}"/>
              </a:ext>
            </a:extLst>
          </p:cNvPr>
          <p:cNvSpPr>
            <a:spLocks noGrp="1"/>
          </p:cNvSpPr>
          <p:nvPr>
            <p:ph type="dt" sz="half" idx="10"/>
          </p:nvPr>
        </p:nvSpPr>
        <p:spPr/>
        <p:txBody>
          <a:bodyPr/>
          <a:lstStyle/>
          <a:p>
            <a:fld id="{1D52977B-7B79-4DB1-B240-E125005DB016}" type="datetimeFigureOut">
              <a:rPr lang="en-GB" smtClean="0"/>
              <a:t>02/09/2019</a:t>
            </a:fld>
            <a:endParaRPr lang="en-GB"/>
          </a:p>
        </p:txBody>
      </p:sp>
      <p:sp>
        <p:nvSpPr>
          <p:cNvPr id="6" name="Footer Placeholder 5">
            <a:extLst>
              <a:ext uri="{FF2B5EF4-FFF2-40B4-BE49-F238E27FC236}">
                <a16:creationId xmlns:a16="http://schemas.microsoft.com/office/drawing/2014/main" id="{950A7F65-4EE9-4468-A257-4ACD0ADB43B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57A1922-EC21-4F36-9E44-99073BACE39B}"/>
              </a:ext>
            </a:extLst>
          </p:cNvPr>
          <p:cNvSpPr>
            <a:spLocks noGrp="1"/>
          </p:cNvSpPr>
          <p:nvPr>
            <p:ph type="sldNum" sz="quarter" idx="12"/>
          </p:nvPr>
        </p:nvSpPr>
        <p:spPr/>
        <p:txBody>
          <a:bodyPr/>
          <a:lstStyle/>
          <a:p>
            <a:fld id="{3E42CDA8-868B-4AEB-9927-9A3037221C21}" type="slidenum">
              <a:rPr lang="en-GB" smtClean="0"/>
              <a:t>‹#›</a:t>
            </a:fld>
            <a:endParaRPr lang="en-GB"/>
          </a:p>
        </p:txBody>
      </p:sp>
    </p:spTree>
    <p:extLst>
      <p:ext uri="{BB962C8B-B14F-4D97-AF65-F5344CB8AC3E}">
        <p14:creationId xmlns:p14="http://schemas.microsoft.com/office/powerpoint/2010/main" val="1655219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B8901A-4ACA-402B-8D40-4C5CC80EC43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525DC23-6E0C-42FF-8F56-90C31611CF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1A58D2A-C6F5-44C8-A3DD-86F9E54DF2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212026E-1195-4E4D-8645-4B77497EE34D}"/>
              </a:ext>
            </a:extLst>
          </p:cNvPr>
          <p:cNvSpPr>
            <a:spLocks noGrp="1"/>
          </p:cNvSpPr>
          <p:nvPr>
            <p:ph type="dt" sz="half" idx="10"/>
          </p:nvPr>
        </p:nvSpPr>
        <p:spPr/>
        <p:txBody>
          <a:bodyPr/>
          <a:lstStyle/>
          <a:p>
            <a:fld id="{1D52977B-7B79-4DB1-B240-E125005DB016}" type="datetimeFigureOut">
              <a:rPr lang="en-GB" smtClean="0"/>
              <a:t>02/09/2019</a:t>
            </a:fld>
            <a:endParaRPr lang="en-GB"/>
          </a:p>
        </p:txBody>
      </p:sp>
      <p:sp>
        <p:nvSpPr>
          <p:cNvPr id="6" name="Footer Placeholder 5">
            <a:extLst>
              <a:ext uri="{FF2B5EF4-FFF2-40B4-BE49-F238E27FC236}">
                <a16:creationId xmlns:a16="http://schemas.microsoft.com/office/drawing/2014/main" id="{52194D4F-0E7A-43E4-8C2D-44CB822E1CC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0184640-4383-4DF5-BCCC-BFA283816A2D}"/>
              </a:ext>
            </a:extLst>
          </p:cNvPr>
          <p:cNvSpPr>
            <a:spLocks noGrp="1"/>
          </p:cNvSpPr>
          <p:nvPr>
            <p:ph type="sldNum" sz="quarter" idx="12"/>
          </p:nvPr>
        </p:nvSpPr>
        <p:spPr/>
        <p:txBody>
          <a:bodyPr/>
          <a:lstStyle/>
          <a:p>
            <a:fld id="{3E42CDA8-868B-4AEB-9927-9A3037221C21}" type="slidenum">
              <a:rPr lang="en-GB" smtClean="0"/>
              <a:t>‹#›</a:t>
            </a:fld>
            <a:endParaRPr lang="en-GB"/>
          </a:p>
        </p:txBody>
      </p:sp>
    </p:spTree>
    <p:extLst>
      <p:ext uri="{BB962C8B-B14F-4D97-AF65-F5344CB8AC3E}">
        <p14:creationId xmlns:p14="http://schemas.microsoft.com/office/powerpoint/2010/main" val="995273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CF7778B-00F4-4F17-9106-D05EC417B57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B89F1DD-6595-4A6B-A148-B1E4F8B9D8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A344C58-7CAC-430C-B621-EB7491FCF2B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52977B-7B79-4DB1-B240-E125005DB016}" type="datetimeFigureOut">
              <a:rPr lang="en-GB" smtClean="0"/>
              <a:t>02/09/2019</a:t>
            </a:fld>
            <a:endParaRPr lang="en-GB"/>
          </a:p>
        </p:txBody>
      </p:sp>
      <p:sp>
        <p:nvSpPr>
          <p:cNvPr id="5" name="Footer Placeholder 4">
            <a:extLst>
              <a:ext uri="{FF2B5EF4-FFF2-40B4-BE49-F238E27FC236}">
                <a16:creationId xmlns:a16="http://schemas.microsoft.com/office/drawing/2014/main" id="{E69AB332-3D3B-47B9-A7FD-0F0701FF295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DBF04C5-9C0C-4D28-BBC7-2A96E44DD5F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42CDA8-868B-4AEB-9927-9A3037221C21}" type="slidenum">
              <a:rPr lang="en-GB" smtClean="0"/>
              <a:t>‹#›</a:t>
            </a:fld>
            <a:endParaRPr lang="en-GB"/>
          </a:p>
        </p:txBody>
      </p:sp>
    </p:spTree>
    <p:extLst>
      <p:ext uri="{BB962C8B-B14F-4D97-AF65-F5344CB8AC3E}">
        <p14:creationId xmlns:p14="http://schemas.microsoft.com/office/powerpoint/2010/main" val="29002038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8EA15-A1C2-4CF9-840F-4809F57B0840}"/>
              </a:ext>
            </a:extLst>
          </p:cNvPr>
          <p:cNvSpPr>
            <a:spLocks noGrp="1"/>
          </p:cNvSpPr>
          <p:nvPr>
            <p:ph type="ctrTitle"/>
          </p:nvPr>
        </p:nvSpPr>
        <p:spPr/>
        <p:txBody>
          <a:bodyPr>
            <a:normAutofit/>
          </a:bodyPr>
          <a:lstStyle/>
          <a:p>
            <a:r>
              <a:rPr lang="en-GB" sz="3200" dirty="0">
                <a:latin typeface="Arial" panose="020B0604020202020204" pitchFamily="34" charset="0"/>
                <a:cs typeface="Arial" panose="020B0604020202020204" pitchFamily="34" charset="0"/>
              </a:rPr>
              <a:t>Youth Justice in the Criminal Courts in England and Wales</a:t>
            </a:r>
            <a:br>
              <a:rPr lang="en-GB" sz="3200" dirty="0">
                <a:latin typeface="Arial" panose="020B0604020202020204" pitchFamily="34" charset="0"/>
                <a:cs typeface="Arial" panose="020B0604020202020204" pitchFamily="34" charset="0"/>
              </a:rPr>
            </a:br>
            <a:endParaRPr lang="en-GB" sz="3200"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90B4F1AC-CAD8-4DD0-A88C-8A5B6197DB4B}"/>
              </a:ext>
            </a:extLst>
          </p:cNvPr>
          <p:cNvSpPr>
            <a:spLocks noGrp="1"/>
          </p:cNvSpPr>
          <p:nvPr>
            <p:ph type="subTitle" idx="1"/>
          </p:nvPr>
        </p:nvSpPr>
        <p:spPr/>
        <p:txBody>
          <a:bodyPr/>
          <a:lstStyle/>
          <a:p>
            <a:r>
              <a:rPr lang="en-GB" dirty="0">
                <a:latin typeface="Arial" panose="020B0604020202020204" pitchFamily="34" charset="0"/>
                <a:cs typeface="Arial" panose="020B0604020202020204" pitchFamily="34" charset="0"/>
              </a:rPr>
              <a:t>District Judge (Magistrates’ Courts)</a:t>
            </a:r>
          </a:p>
          <a:p>
            <a:r>
              <a:rPr lang="en-GB" dirty="0">
                <a:latin typeface="Arial" panose="020B0604020202020204" pitchFamily="34" charset="0"/>
                <a:cs typeface="Arial" panose="020B0604020202020204" pitchFamily="34" charset="0"/>
              </a:rPr>
              <a:t>Naomi Redhouse</a:t>
            </a:r>
          </a:p>
        </p:txBody>
      </p:sp>
    </p:spTree>
    <p:extLst>
      <p:ext uri="{BB962C8B-B14F-4D97-AF65-F5344CB8AC3E}">
        <p14:creationId xmlns:p14="http://schemas.microsoft.com/office/powerpoint/2010/main" val="21979613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3FA383-4764-4123-9B1B-0DF6BAB9D107}"/>
              </a:ext>
            </a:extLst>
          </p:cNvPr>
          <p:cNvSpPr>
            <a:spLocks noGrp="1"/>
          </p:cNvSpPr>
          <p:nvPr>
            <p:ph type="title"/>
          </p:nvPr>
        </p:nvSpPr>
        <p:spPr/>
        <p:txBody>
          <a:bodyPr>
            <a:normAutofit/>
          </a:bodyPr>
          <a:lstStyle/>
          <a:p>
            <a:r>
              <a:rPr lang="en-GB" sz="2800" dirty="0">
                <a:latin typeface="Arial" panose="020B0604020202020204" pitchFamily="34" charset="0"/>
                <a:cs typeface="Arial" panose="020B0604020202020204" pitchFamily="34" charset="0"/>
              </a:rPr>
              <a:t>Work of youth offending team</a:t>
            </a:r>
          </a:p>
        </p:txBody>
      </p:sp>
      <p:sp>
        <p:nvSpPr>
          <p:cNvPr id="3" name="Content Placeholder 2">
            <a:extLst>
              <a:ext uri="{FF2B5EF4-FFF2-40B4-BE49-F238E27FC236}">
                <a16:creationId xmlns:a16="http://schemas.microsoft.com/office/drawing/2014/main" id="{2B46DF2D-DD0D-49FD-8E17-3B4EB37A4504}"/>
              </a:ext>
            </a:extLst>
          </p:cNvPr>
          <p:cNvSpPr>
            <a:spLocks noGrp="1"/>
          </p:cNvSpPr>
          <p:nvPr>
            <p:ph idx="1"/>
          </p:nvPr>
        </p:nvSpPr>
        <p:spPr>
          <a:xfrm>
            <a:off x="548951" y="1377756"/>
            <a:ext cx="10515600" cy="4351338"/>
          </a:xfrm>
        </p:spPr>
        <p:txBody>
          <a:bodyPr>
            <a:normAutofit fontScale="77500" lnSpcReduction="20000"/>
          </a:bodyPr>
          <a:lstStyle/>
          <a:p>
            <a:r>
              <a:rPr lang="en-GB" sz="2400" dirty="0">
                <a:latin typeface="Arial" panose="020B0604020202020204" pitchFamily="34" charset="0"/>
                <a:cs typeface="Arial" panose="020B0604020202020204" pitchFamily="34" charset="0"/>
              </a:rPr>
              <a:t>Diversion of potential offenders</a:t>
            </a:r>
          </a:p>
          <a:p>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Appropriate adults at police stations</a:t>
            </a:r>
          </a:p>
          <a:p>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Advising and supervising police cautions</a:t>
            </a:r>
          </a:p>
          <a:p>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Reports for court for bail and sentencing decisions</a:t>
            </a:r>
          </a:p>
          <a:p>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Supervision of orders in the community</a:t>
            </a:r>
          </a:p>
          <a:p>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Parenting services</a:t>
            </a:r>
          </a:p>
          <a:p>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Supporting young people in custody and on release</a:t>
            </a:r>
          </a:p>
          <a:p>
            <a:pPr marL="0" indent="0">
              <a:buNone/>
            </a:pP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692545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4FEB6-E26E-4ACA-B1EE-D35940882C8C}"/>
              </a:ext>
            </a:extLst>
          </p:cNvPr>
          <p:cNvSpPr>
            <a:spLocks noGrp="1"/>
          </p:cNvSpPr>
          <p:nvPr>
            <p:ph type="title"/>
          </p:nvPr>
        </p:nvSpPr>
        <p:spPr/>
        <p:txBody>
          <a:bodyPr>
            <a:normAutofit/>
          </a:bodyPr>
          <a:lstStyle/>
          <a:p>
            <a:r>
              <a:rPr lang="en-GB" sz="3600" dirty="0">
                <a:latin typeface="Arial" panose="020B0604020202020204" pitchFamily="34" charset="0"/>
                <a:cs typeface="Arial" panose="020B0604020202020204" pitchFamily="34" charset="0"/>
              </a:rPr>
              <a:t>The Current system – the Youth Court</a:t>
            </a:r>
          </a:p>
        </p:txBody>
      </p:sp>
      <p:sp>
        <p:nvSpPr>
          <p:cNvPr id="3" name="Content Placeholder 2">
            <a:extLst>
              <a:ext uri="{FF2B5EF4-FFF2-40B4-BE49-F238E27FC236}">
                <a16:creationId xmlns:a16="http://schemas.microsoft.com/office/drawing/2014/main" id="{245BFDA4-C0C3-4AC8-B124-DAD9C1795B96}"/>
              </a:ext>
            </a:extLst>
          </p:cNvPr>
          <p:cNvSpPr>
            <a:spLocks noGrp="1"/>
          </p:cNvSpPr>
          <p:nvPr>
            <p:ph idx="1"/>
          </p:nvPr>
        </p:nvSpPr>
        <p:spPr/>
        <p:txBody>
          <a:bodyPr/>
          <a:lstStyle/>
          <a:p>
            <a:r>
              <a:rPr lang="en-GB" dirty="0"/>
              <a:t>Majority of criminal cases involving children and young people aged 10-17 years</a:t>
            </a:r>
          </a:p>
          <a:p>
            <a:pPr marL="0" indent="0">
              <a:buNone/>
            </a:pPr>
            <a:endParaRPr lang="en-GB" dirty="0"/>
          </a:p>
          <a:p>
            <a:r>
              <a:rPr lang="en-GB" dirty="0"/>
              <a:t>One professional judge (District Judge), or</a:t>
            </a:r>
          </a:p>
          <a:p>
            <a:pPr marL="0" indent="0">
              <a:buNone/>
            </a:pPr>
            <a:endParaRPr lang="en-GB" dirty="0"/>
          </a:p>
          <a:p>
            <a:r>
              <a:rPr lang="en-GB" dirty="0"/>
              <a:t>Three lay magistrates’ with legal adviser</a:t>
            </a:r>
          </a:p>
          <a:p>
            <a:pPr marL="0" indent="0">
              <a:buNone/>
            </a:pPr>
            <a:endParaRPr lang="en-GB" dirty="0"/>
          </a:p>
          <a:p>
            <a:r>
              <a:rPr lang="en-GB" dirty="0"/>
              <a:t>Specialist training</a:t>
            </a:r>
          </a:p>
        </p:txBody>
      </p:sp>
    </p:spTree>
    <p:extLst>
      <p:ext uri="{BB962C8B-B14F-4D97-AF65-F5344CB8AC3E}">
        <p14:creationId xmlns:p14="http://schemas.microsoft.com/office/powerpoint/2010/main" val="19203398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D5E67-8E49-43F7-BD72-C377BD47FDBE}"/>
              </a:ext>
            </a:extLst>
          </p:cNvPr>
          <p:cNvSpPr>
            <a:spLocks noGrp="1"/>
          </p:cNvSpPr>
          <p:nvPr>
            <p:ph type="title"/>
          </p:nvPr>
        </p:nvSpPr>
        <p:spPr/>
        <p:txBody>
          <a:bodyPr>
            <a:normAutofit/>
          </a:bodyPr>
          <a:lstStyle/>
          <a:p>
            <a:r>
              <a:rPr lang="en-GB" sz="2400" dirty="0">
                <a:latin typeface="Arial" panose="020B0604020202020204" pitchFamily="34" charset="0"/>
                <a:cs typeface="Arial" panose="020B0604020202020204" pitchFamily="34" charset="0"/>
              </a:rPr>
              <a:t>Differences between adult and youth court</a:t>
            </a:r>
          </a:p>
        </p:txBody>
      </p:sp>
      <p:sp>
        <p:nvSpPr>
          <p:cNvPr id="3" name="Content Placeholder 2">
            <a:extLst>
              <a:ext uri="{FF2B5EF4-FFF2-40B4-BE49-F238E27FC236}">
                <a16:creationId xmlns:a16="http://schemas.microsoft.com/office/drawing/2014/main" id="{D18A31C6-BB6A-4718-B322-5DC4B950F902}"/>
              </a:ext>
            </a:extLst>
          </p:cNvPr>
          <p:cNvSpPr>
            <a:spLocks noGrp="1"/>
          </p:cNvSpPr>
          <p:nvPr>
            <p:ph idx="1"/>
          </p:nvPr>
        </p:nvSpPr>
        <p:spPr/>
        <p:txBody>
          <a:bodyPr>
            <a:normAutofit/>
          </a:bodyPr>
          <a:lstStyle/>
          <a:p>
            <a:r>
              <a:rPr lang="en-GB" sz="2400" dirty="0">
                <a:latin typeface="Arial" panose="020B0604020202020204" pitchFamily="34" charset="0"/>
                <a:cs typeface="Arial" panose="020B0604020202020204" pitchFamily="34" charset="0"/>
              </a:rPr>
              <a:t>No public access and limited reporting in the press</a:t>
            </a:r>
          </a:p>
          <a:p>
            <a:pPr marL="0" indent="0">
              <a:buNone/>
            </a:pPr>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Informal layout and procedure</a:t>
            </a:r>
          </a:p>
          <a:p>
            <a:pPr marL="0" indent="0">
              <a:buNone/>
            </a:pPr>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Aims of the system</a:t>
            </a:r>
          </a:p>
          <a:p>
            <a:pPr marL="0" indent="0">
              <a:buNone/>
            </a:pPr>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Powers of the court</a:t>
            </a:r>
          </a:p>
          <a:p>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Sentencing guidelines</a:t>
            </a:r>
          </a:p>
          <a:p>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998242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603BB9-39C4-45F6-99A0-20D30F8073F6}"/>
              </a:ext>
            </a:extLst>
          </p:cNvPr>
          <p:cNvSpPr>
            <a:spLocks noGrp="1"/>
          </p:cNvSpPr>
          <p:nvPr>
            <p:ph type="title"/>
          </p:nvPr>
        </p:nvSpPr>
        <p:spPr/>
        <p:txBody>
          <a:bodyPr>
            <a:normAutofit/>
          </a:bodyPr>
          <a:lstStyle/>
          <a:p>
            <a:r>
              <a:rPr lang="en-GB" sz="3200" dirty="0">
                <a:latin typeface="Arial" panose="020B0604020202020204" pitchFamily="34" charset="0"/>
                <a:cs typeface="Arial" panose="020B0604020202020204" pitchFamily="34" charset="0"/>
              </a:rPr>
              <a:t>Powers of the court</a:t>
            </a:r>
            <a:br>
              <a:rPr lang="en-GB" sz="3200" dirty="0">
                <a:latin typeface="Arial" panose="020B0604020202020204" pitchFamily="34" charset="0"/>
                <a:cs typeface="Arial" panose="020B0604020202020204" pitchFamily="34" charset="0"/>
              </a:rPr>
            </a:br>
            <a:endParaRPr lang="en-GB" sz="32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C47D60E7-0F58-4638-B307-1616891C6999}"/>
              </a:ext>
            </a:extLst>
          </p:cNvPr>
          <p:cNvSpPr>
            <a:spLocks noGrp="1"/>
          </p:cNvSpPr>
          <p:nvPr>
            <p:ph idx="1"/>
          </p:nvPr>
        </p:nvSpPr>
        <p:spPr/>
        <p:txBody>
          <a:bodyPr>
            <a:normAutofit/>
          </a:bodyPr>
          <a:lstStyle/>
          <a:p>
            <a:r>
              <a:rPr lang="en-GB" sz="2400" dirty="0">
                <a:latin typeface="Arial" panose="020B0604020202020204" pitchFamily="34" charset="0"/>
                <a:cs typeface="Arial" panose="020B0604020202020204" pitchFamily="34" charset="0"/>
              </a:rPr>
              <a:t>Send a case to the Crown court for trial or sentence</a:t>
            </a:r>
          </a:p>
          <a:p>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Custody minimum 4 months maximum 24 months</a:t>
            </a:r>
          </a:p>
          <a:p>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Community orders</a:t>
            </a:r>
          </a:p>
          <a:p>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Fine or discharge</a:t>
            </a:r>
          </a:p>
          <a:p>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First offence guilty plea: Referral order or custody</a:t>
            </a:r>
          </a:p>
        </p:txBody>
      </p:sp>
    </p:spTree>
    <p:extLst>
      <p:ext uri="{BB962C8B-B14F-4D97-AF65-F5344CB8AC3E}">
        <p14:creationId xmlns:p14="http://schemas.microsoft.com/office/powerpoint/2010/main" val="27299987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14C46C-F378-403C-9488-4CDB75029592}"/>
              </a:ext>
            </a:extLst>
          </p:cNvPr>
          <p:cNvSpPr>
            <a:spLocks noGrp="1"/>
          </p:cNvSpPr>
          <p:nvPr>
            <p:ph type="title"/>
          </p:nvPr>
        </p:nvSpPr>
        <p:spPr/>
        <p:txBody>
          <a:bodyPr>
            <a:normAutofit/>
          </a:bodyPr>
          <a:lstStyle/>
          <a:p>
            <a:r>
              <a:rPr lang="en-GB" sz="2800" dirty="0">
                <a:latin typeface="Arial" panose="020B0604020202020204" pitchFamily="34" charset="0"/>
                <a:cs typeface="Arial" panose="020B0604020202020204" pitchFamily="34" charset="0"/>
              </a:rPr>
              <a:t>Adapting the trial process to ensure a fair trial</a:t>
            </a:r>
          </a:p>
        </p:txBody>
      </p:sp>
      <p:sp>
        <p:nvSpPr>
          <p:cNvPr id="3" name="Content Placeholder 2">
            <a:extLst>
              <a:ext uri="{FF2B5EF4-FFF2-40B4-BE49-F238E27FC236}">
                <a16:creationId xmlns:a16="http://schemas.microsoft.com/office/drawing/2014/main" id="{CD8C391C-BBCA-4B8C-9491-871E1E93DBB1}"/>
              </a:ext>
            </a:extLst>
          </p:cNvPr>
          <p:cNvSpPr>
            <a:spLocks noGrp="1"/>
          </p:cNvSpPr>
          <p:nvPr>
            <p:ph idx="1"/>
          </p:nvPr>
        </p:nvSpPr>
        <p:spPr>
          <a:xfrm>
            <a:off x="679578" y="1399592"/>
            <a:ext cx="10591801" cy="4478792"/>
          </a:xfrm>
        </p:spPr>
        <p:txBody>
          <a:bodyPr>
            <a:normAutofit fontScale="85000" lnSpcReduction="20000"/>
          </a:bodyPr>
          <a:lstStyle/>
          <a:p>
            <a:r>
              <a:rPr lang="en-GB" sz="2400" dirty="0">
                <a:latin typeface="Arial" panose="020B0604020202020204" pitchFamily="34" charset="0"/>
                <a:cs typeface="Arial" panose="020B0604020202020204" pitchFamily="34" charset="0"/>
              </a:rPr>
              <a:t>Special measures for witnesses and defendants at trial</a:t>
            </a:r>
          </a:p>
          <a:p>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Pre-recorded interview and questions over a TV link</a:t>
            </a:r>
          </a:p>
          <a:p>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Intermediary or supporter to aid communication</a:t>
            </a:r>
          </a:p>
          <a:p>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Questions for witness controlled by judge</a:t>
            </a:r>
          </a:p>
          <a:p>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Frequent breaks</a:t>
            </a:r>
          </a:p>
          <a:p>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Clear language</a:t>
            </a:r>
          </a:p>
          <a:p>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Communication aids</a:t>
            </a:r>
          </a:p>
          <a:p>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801121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B65342-58DC-4E7C-9478-F15EEE2A5A1C}"/>
              </a:ext>
            </a:extLst>
          </p:cNvPr>
          <p:cNvSpPr>
            <a:spLocks noGrp="1"/>
          </p:cNvSpPr>
          <p:nvPr>
            <p:ph type="title"/>
          </p:nvPr>
        </p:nvSpPr>
        <p:spPr/>
        <p:txBody>
          <a:bodyPr/>
          <a:lstStyle/>
          <a:p>
            <a:br>
              <a:rPr lang="en-GB"/>
            </a:br>
            <a:endParaRPr lang="en-GB" dirty="0"/>
          </a:p>
        </p:txBody>
      </p:sp>
      <p:sp>
        <p:nvSpPr>
          <p:cNvPr id="9" name="Text Placeholder 8">
            <a:extLst>
              <a:ext uri="{FF2B5EF4-FFF2-40B4-BE49-F238E27FC236}">
                <a16:creationId xmlns:a16="http://schemas.microsoft.com/office/drawing/2014/main" id="{B4AB401B-40C7-4348-AA09-D4452F752EC8}"/>
              </a:ext>
            </a:extLst>
          </p:cNvPr>
          <p:cNvSpPr>
            <a:spLocks noGrp="1"/>
          </p:cNvSpPr>
          <p:nvPr>
            <p:ph type="body" idx="1"/>
          </p:nvPr>
        </p:nvSpPr>
        <p:spPr>
          <a:xfrm>
            <a:off x="831850" y="559837"/>
            <a:ext cx="10066305" cy="5529813"/>
          </a:xfrm>
        </p:spPr>
        <p:txBody>
          <a:bodyPr>
            <a:normAutofit/>
          </a:bodyPr>
          <a:lstStyle/>
          <a:p>
            <a:r>
              <a:rPr lang="en-GB" sz="3200" dirty="0">
                <a:solidFill>
                  <a:schemeClr val="tx1"/>
                </a:solidFill>
                <a:latin typeface="Arial" panose="020B0604020202020204" pitchFamily="34" charset="0"/>
                <a:cs typeface="Arial" panose="020B0604020202020204" pitchFamily="34" charset="0"/>
              </a:rPr>
              <a:t>Sentencing Guidelines from Sentencing Council</a:t>
            </a:r>
          </a:p>
          <a:p>
            <a:pPr marL="457200" indent="-457200">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Promote transparency and consistency </a:t>
            </a:r>
          </a:p>
          <a:p>
            <a:pPr marL="457200" indent="-457200">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Court must follow them unless </a:t>
            </a:r>
            <a:r>
              <a:rPr lang="en-GB" i="1" dirty="0">
                <a:solidFill>
                  <a:schemeClr val="tx1"/>
                </a:solidFill>
                <a:latin typeface="Arial" panose="020B0604020202020204" pitchFamily="34" charset="0"/>
                <a:cs typeface="Arial" panose="020B0604020202020204" pitchFamily="34" charset="0"/>
              </a:rPr>
              <a:t>‘not in the interests of justice’</a:t>
            </a:r>
          </a:p>
          <a:p>
            <a:pPr marL="457200" indent="-457200">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Not for all offences</a:t>
            </a:r>
          </a:p>
          <a:p>
            <a:pPr marL="457200" indent="-457200">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Overarching guidelines on:</a:t>
            </a:r>
          </a:p>
          <a:p>
            <a:r>
              <a:rPr lang="en-GB" dirty="0">
                <a:solidFill>
                  <a:schemeClr val="tx1"/>
                </a:solidFill>
                <a:latin typeface="Arial" panose="020B0604020202020204" pitchFamily="34" charset="0"/>
                <a:cs typeface="Arial" panose="020B0604020202020204" pitchFamily="34" charset="0"/>
              </a:rPr>
              <a:t>                           Seriousness</a:t>
            </a:r>
          </a:p>
          <a:p>
            <a:r>
              <a:rPr lang="en-GB" dirty="0">
                <a:solidFill>
                  <a:schemeClr val="tx1"/>
                </a:solidFill>
                <a:latin typeface="Arial" panose="020B0604020202020204" pitchFamily="34" charset="0"/>
                <a:cs typeface="Arial" panose="020B0604020202020204" pitchFamily="34" charset="0"/>
              </a:rPr>
              <a:t>                           Domestic Abuse</a:t>
            </a:r>
          </a:p>
          <a:p>
            <a:r>
              <a:rPr lang="en-GB" dirty="0">
                <a:solidFill>
                  <a:schemeClr val="tx1"/>
                </a:solidFill>
                <a:latin typeface="Arial" panose="020B0604020202020204" pitchFamily="34" charset="0"/>
                <a:cs typeface="Arial" panose="020B0604020202020204" pitchFamily="34" charset="0"/>
              </a:rPr>
              <a:t>                           Which court should deal with a case</a:t>
            </a:r>
          </a:p>
          <a:p>
            <a:r>
              <a:rPr lang="en-GB" dirty="0">
                <a:solidFill>
                  <a:schemeClr val="tx1"/>
                </a:solidFill>
                <a:latin typeface="Arial" panose="020B0604020202020204" pitchFamily="34" charset="0"/>
                <a:cs typeface="Arial" panose="020B0604020202020204" pitchFamily="34" charset="0"/>
              </a:rPr>
              <a:t>                           Reduction in sentence for guilty plea</a:t>
            </a:r>
          </a:p>
          <a:p>
            <a:r>
              <a:rPr lang="en-GB" dirty="0">
                <a:solidFill>
                  <a:schemeClr val="tx1"/>
                </a:solidFill>
                <a:latin typeface="Arial" panose="020B0604020202020204" pitchFamily="34" charset="0"/>
                <a:cs typeface="Arial" panose="020B0604020202020204" pitchFamily="34" charset="0"/>
              </a:rPr>
              <a:t>                           AND Sentencing Children and Young People</a:t>
            </a:r>
          </a:p>
          <a:p>
            <a:pPr marL="457200" indent="-457200">
              <a:buFont typeface="Arial" panose="020B0604020202020204" pitchFamily="34" charset="0"/>
              <a:buChar char="•"/>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977484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58AE4-FAC2-402F-9553-D414319500FA}"/>
              </a:ext>
            </a:extLst>
          </p:cNvPr>
          <p:cNvSpPr>
            <a:spLocks noGrp="1"/>
          </p:cNvSpPr>
          <p:nvPr>
            <p:ph type="title"/>
          </p:nvPr>
        </p:nvSpPr>
        <p:spPr>
          <a:xfrm>
            <a:off x="542601" y="450106"/>
            <a:ext cx="10515600" cy="650906"/>
          </a:xfrm>
        </p:spPr>
        <p:txBody>
          <a:bodyPr>
            <a:normAutofit/>
          </a:bodyPr>
          <a:lstStyle/>
          <a:p>
            <a:r>
              <a:rPr lang="en-GB" sz="3200" dirty="0">
                <a:latin typeface="Arial" panose="020B0604020202020204" pitchFamily="34" charset="0"/>
                <a:cs typeface="Arial" panose="020B0604020202020204" pitchFamily="34" charset="0"/>
              </a:rPr>
              <a:t>Children and Young People: guidelines</a:t>
            </a:r>
          </a:p>
        </p:txBody>
      </p:sp>
      <p:sp>
        <p:nvSpPr>
          <p:cNvPr id="3" name="Text Placeholder 2">
            <a:extLst>
              <a:ext uri="{FF2B5EF4-FFF2-40B4-BE49-F238E27FC236}">
                <a16:creationId xmlns:a16="http://schemas.microsoft.com/office/drawing/2014/main" id="{9832C0B2-7F80-4A7E-9899-7C738007DA61}"/>
              </a:ext>
            </a:extLst>
          </p:cNvPr>
          <p:cNvSpPr>
            <a:spLocks noGrp="1"/>
          </p:cNvSpPr>
          <p:nvPr>
            <p:ph type="body" idx="1"/>
          </p:nvPr>
        </p:nvSpPr>
        <p:spPr>
          <a:xfrm>
            <a:off x="690464" y="1436914"/>
            <a:ext cx="10479703" cy="4898572"/>
          </a:xfrm>
        </p:spPr>
        <p:txBody>
          <a:bodyPr>
            <a:normAutofit fontScale="92500" lnSpcReduction="20000"/>
          </a:bodyPr>
          <a:lstStyle/>
          <a:p>
            <a:r>
              <a:rPr lang="en-GB" sz="2800" dirty="0">
                <a:solidFill>
                  <a:schemeClr val="tx1"/>
                </a:solidFill>
                <a:latin typeface="Arial" panose="020B0604020202020204" pitchFamily="34" charset="0"/>
                <a:cs typeface="Arial" panose="020B0604020202020204" pitchFamily="34" charset="0"/>
              </a:rPr>
              <a:t>Sentencing:   Sexual offences</a:t>
            </a:r>
          </a:p>
          <a:p>
            <a:r>
              <a:rPr lang="en-GB" sz="2800" dirty="0">
                <a:solidFill>
                  <a:schemeClr val="tx1"/>
                </a:solidFill>
                <a:latin typeface="Arial" panose="020B0604020202020204" pitchFamily="34" charset="0"/>
                <a:cs typeface="Arial" panose="020B0604020202020204" pitchFamily="34" charset="0"/>
              </a:rPr>
              <a:t>                      Robberies</a:t>
            </a:r>
          </a:p>
          <a:p>
            <a:r>
              <a:rPr lang="en-GB" sz="2800" dirty="0">
                <a:solidFill>
                  <a:schemeClr val="tx1"/>
                </a:solidFill>
                <a:latin typeface="Arial" panose="020B0604020202020204" pitchFamily="34" charset="0"/>
                <a:cs typeface="Arial" panose="020B0604020202020204" pitchFamily="34" charset="0"/>
              </a:rPr>
              <a:t>                      Weapons</a:t>
            </a:r>
          </a:p>
          <a:p>
            <a:endParaRPr lang="en-GB" sz="2800" dirty="0">
              <a:solidFill>
                <a:schemeClr val="tx1"/>
              </a:solidFill>
              <a:latin typeface="Arial" panose="020B0604020202020204" pitchFamily="34" charset="0"/>
              <a:cs typeface="Arial" panose="020B0604020202020204" pitchFamily="34" charset="0"/>
            </a:endParaRPr>
          </a:p>
          <a:p>
            <a:r>
              <a:rPr lang="en-GB" sz="2800" dirty="0">
                <a:solidFill>
                  <a:schemeClr val="tx1"/>
                </a:solidFill>
                <a:latin typeface="Arial" panose="020B0604020202020204" pitchFamily="34" charset="0"/>
                <a:cs typeface="Arial" panose="020B0604020202020204" pitchFamily="34" charset="0"/>
              </a:rPr>
              <a:t>General approach always considering:</a:t>
            </a:r>
          </a:p>
          <a:p>
            <a:r>
              <a:rPr lang="en-GB" sz="2800" dirty="0">
                <a:solidFill>
                  <a:schemeClr val="tx1"/>
                </a:solidFill>
                <a:latin typeface="Arial" panose="020B0604020202020204" pitchFamily="34" charset="0"/>
                <a:cs typeface="Arial" panose="020B0604020202020204" pitchFamily="34" charset="0"/>
              </a:rPr>
              <a:t>                       Maturity – not age</a:t>
            </a:r>
          </a:p>
          <a:p>
            <a:r>
              <a:rPr lang="en-GB" sz="2800" dirty="0">
                <a:solidFill>
                  <a:schemeClr val="tx1"/>
                </a:solidFill>
                <a:latin typeface="Arial" panose="020B0604020202020204" pitchFamily="34" charset="0"/>
                <a:cs typeface="Arial" panose="020B0604020202020204" pitchFamily="34" charset="0"/>
              </a:rPr>
              <a:t>                       Vulnerability – not always obvious</a:t>
            </a:r>
          </a:p>
          <a:p>
            <a:r>
              <a:rPr lang="en-GB" sz="2800" dirty="0">
                <a:solidFill>
                  <a:schemeClr val="tx1"/>
                </a:solidFill>
                <a:latin typeface="Arial" panose="020B0604020202020204" pitchFamily="34" charset="0"/>
                <a:cs typeface="Arial" panose="020B0604020202020204" pitchFamily="34" charset="0"/>
              </a:rPr>
              <a:t>                       Welfare</a:t>
            </a:r>
          </a:p>
          <a:p>
            <a:r>
              <a:rPr lang="en-GB" sz="2800" dirty="0">
                <a:solidFill>
                  <a:schemeClr val="tx1"/>
                </a:solidFill>
                <a:latin typeface="Arial" panose="020B0604020202020204" pitchFamily="34" charset="0"/>
                <a:cs typeface="Arial" panose="020B0604020202020204" pitchFamily="34" charset="0"/>
              </a:rPr>
              <a:t>                       Preventing offending</a:t>
            </a:r>
          </a:p>
          <a:p>
            <a:r>
              <a:rPr lang="en-GB" sz="2800" dirty="0">
                <a:solidFill>
                  <a:schemeClr val="tx1"/>
                </a:solidFill>
                <a:latin typeface="Arial" panose="020B0604020202020204" pitchFamily="34" charset="0"/>
                <a:cs typeface="Arial" panose="020B0604020202020204" pitchFamily="34" charset="0"/>
              </a:rPr>
              <a:t>                       Individual</a:t>
            </a:r>
          </a:p>
          <a:p>
            <a:r>
              <a:rPr lang="en-GB" sz="2800" dirty="0">
                <a:solidFill>
                  <a:schemeClr val="tx1"/>
                </a:solidFill>
                <a:latin typeface="Arial" panose="020B0604020202020204" pitchFamily="34" charset="0"/>
                <a:cs typeface="Arial" panose="020B0604020202020204" pitchFamily="34" charset="0"/>
              </a:rPr>
              <a:t>                       Custody - a last resort</a:t>
            </a:r>
          </a:p>
          <a:p>
            <a:r>
              <a:rPr lang="en-GB" sz="2800" dirty="0">
                <a:solidFill>
                  <a:schemeClr val="tx1"/>
                </a:solidFill>
                <a:latin typeface="Arial" panose="020B0604020202020204" pitchFamily="34" charset="0"/>
                <a:cs typeface="Arial" panose="020B0604020202020204" pitchFamily="34" charset="0"/>
              </a:rPr>
              <a:t>                        </a:t>
            </a:r>
          </a:p>
          <a:p>
            <a:endParaRPr lang="en-GB" sz="28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298265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39DDD-F936-4485-AB17-7320DE264A3F}"/>
              </a:ext>
            </a:extLst>
          </p:cNvPr>
          <p:cNvSpPr>
            <a:spLocks noGrp="1"/>
          </p:cNvSpPr>
          <p:nvPr>
            <p:ph type="title"/>
          </p:nvPr>
        </p:nvSpPr>
        <p:spPr>
          <a:xfrm>
            <a:off x="838200" y="365126"/>
            <a:ext cx="10515600" cy="873740"/>
          </a:xfrm>
        </p:spPr>
        <p:txBody>
          <a:bodyPr>
            <a:normAutofit/>
          </a:bodyPr>
          <a:lstStyle/>
          <a:p>
            <a:r>
              <a:rPr lang="en-GB" sz="2800" dirty="0">
                <a:latin typeface="Arial" panose="020B0604020202020204" pitchFamily="34" charset="0"/>
                <a:cs typeface="Arial" panose="020B0604020202020204" pitchFamily="34" charset="0"/>
              </a:rPr>
              <a:t>CWI Conference September 2019</a:t>
            </a:r>
          </a:p>
        </p:txBody>
      </p:sp>
      <p:sp>
        <p:nvSpPr>
          <p:cNvPr id="3" name="Content Placeholder 2">
            <a:extLst>
              <a:ext uri="{FF2B5EF4-FFF2-40B4-BE49-F238E27FC236}">
                <a16:creationId xmlns:a16="http://schemas.microsoft.com/office/drawing/2014/main" id="{291821FE-5365-426F-A775-13354B974797}"/>
              </a:ext>
            </a:extLst>
          </p:cNvPr>
          <p:cNvSpPr>
            <a:spLocks noGrp="1"/>
          </p:cNvSpPr>
          <p:nvPr>
            <p:ph idx="1"/>
          </p:nvPr>
        </p:nvSpPr>
        <p:spPr/>
        <p:txBody>
          <a:bodyPr>
            <a:normAutofit lnSpcReduction="10000"/>
          </a:bodyPr>
          <a:lstStyle/>
          <a:p>
            <a:r>
              <a:rPr lang="en-GB" dirty="0"/>
              <a:t>Brief History of Youth Justice in England and Wales</a:t>
            </a:r>
          </a:p>
          <a:p>
            <a:pPr marL="0" indent="0">
              <a:buNone/>
            </a:pPr>
            <a:endParaRPr lang="en-GB" dirty="0"/>
          </a:p>
          <a:p>
            <a:r>
              <a:rPr lang="en-GB" dirty="0"/>
              <a:t>Age of criminal responsibility</a:t>
            </a:r>
          </a:p>
          <a:p>
            <a:pPr marL="0" indent="0">
              <a:buNone/>
            </a:pPr>
            <a:endParaRPr lang="en-GB" dirty="0"/>
          </a:p>
          <a:p>
            <a:r>
              <a:rPr lang="en-GB" dirty="0"/>
              <a:t>The youth court and what makes it different</a:t>
            </a:r>
          </a:p>
          <a:p>
            <a:pPr marL="0" indent="0">
              <a:buNone/>
            </a:pPr>
            <a:endParaRPr lang="en-GB" dirty="0"/>
          </a:p>
          <a:p>
            <a:r>
              <a:rPr lang="en-GB" dirty="0"/>
              <a:t>Youth offending teams</a:t>
            </a:r>
          </a:p>
          <a:p>
            <a:endParaRPr lang="en-GB" dirty="0"/>
          </a:p>
          <a:p>
            <a:r>
              <a:rPr lang="en-GB" dirty="0"/>
              <a:t>Case studies</a:t>
            </a:r>
          </a:p>
          <a:p>
            <a:endParaRPr lang="en-GB" dirty="0"/>
          </a:p>
          <a:p>
            <a:endParaRPr lang="en-GB" dirty="0"/>
          </a:p>
          <a:p>
            <a:endParaRPr lang="en-GB" dirty="0"/>
          </a:p>
        </p:txBody>
      </p:sp>
    </p:spTree>
    <p:extLst>
      <p:ext uri="{BB962C8B-B14F-4D97-AF65-F5344CB8AC3E}">
        <p14:creationId xmlns:p14="http://schemas.microsoft.com/office/powerpoint/2010/main" val="29296950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DD3C28-FD36-41CA-A7D6-A896081E311B}"/>
              </a:ext>
            </a:extLst>
          </p:cNvPr>
          <p:cNvSpPr>
            <a:spLocks noGrp="1"/>
          </p:cNvSpPr>
          <p:nvPr>
            <p:ph type="title"/>
          </p:nvPr>
        </p:nvSpPr>
        <p:spPr/>
        <p:txBody>
          <a:bodyPr>
            <a:normAutofit/>
          </a:bodyPr>
          <a:lstStyle/>
          <a:p>
            <a:r>
              <a:rPr lang="en-GB" sz="3200" dirty="0">
                <a:latin typeface="Arial" panose="020B0604020202020204" pitchFamily="34" charset="0"/>
                <a:cs typeface="Arial" panose="020B0604020202020204" pitchFamily="34" charset="0"/>
              </a:rPr>
              <a:t>Children in the Criminal Courts – a brief history</a:t>
            </a:r>
          </a:p>
        </p:txBody>
      </p:sp>
      <p:sp>
        <p:nvSpPr>
          <p:cNvPr id="3" name="Content Placeholder 2">
            <a:extLst>
              <a:ext uri="{FF2B5EF4-FFF2-40B4-BE49-F238E27FC236}">
                <a16:creationId xmlns:a16="http://schemas.microsoft.com/office/drawing/2014/main" id="{E2B8F170-D7E8-4204-B7AD-BCFDD3ED0389}"/>
              </a:ext>
            </a:extLst>
          </p:cNvPr>
          <p:cNvSpPr>
            <a:spLocks noGrp="1"/>
          </p:cNvSpPr>
          <p:nvPr>
            <p:ph idx="1"/>
          </p:nvPr>
        </p:nvSpPr>
        <p:spPr/>
        <p:txBody>
          <a:bodyPr>
            <a:normAutofit lnSpcReduction="10000"/>
          </a:bodyPr>
          <a:lstStyle/>
          <a:p>
            <a:r>
              <a:rPr lang="en-GB" dirty="0">
                <a:latin typeface="Arial" panose="020B0604020202020204" pitchFamily="34" charset="0"/>
                <a:cs typeface="Arial" panose="020B0604020202020204" pitchFamily="34" charset="0"/>
              </a:rPr>
              <a:t>1823 Prison ships for young people</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1838 First prison solely for young people</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1847 Juvenile Offenders Act – The first legislation to distinguish between adults and children for justice purposes.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1907 Probation of Offenders Act allows magistrates to discharge offenders on the condition that they are supervised in the community. </a:t>
            </a:r>
          </a:p>
        </p:txBody>
      </p:sp>
    </p:spTree>
    <p:extLst>
      <p:ext uri="{BB962C8B-B14F-4D97-AF65-F5344CB8AC3E}">
        <p14:creationId xmlns:p14="http://schemas.microsoft.com/office/powerpoint/2010/main" val="14486705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B2C8B8-7607-4866-9455-71E97BE3DF8D}"/>
              </a:ext>
            </a:extLst>
          </p:cNvPr>
          <p:cNvSpPr>
            <a:spLocks noGrp="1"/>
          </p:cNvSpPr>
          <p:nvPr>
            <p:ph type="title"/>
          </p:nvPr>
        </p:nvSpPr>
        <p:spPr>
          <a:xfrm>
            <a:off x="838200" y="365125"/>
            <a:ext cx="9649408" cy="45719"/>
          </a:xfrm>
        </p:spPr>
        <p:txBody>
          <a:bodyPr>
            <a:normAutofit fontScale="90000"/>
          </a:bodyPr>
          <a:lstStyle/>
          <a:p>
            <a:r>
              <a:rPr lang="en-GB" sz="3100">
                <a:latin typeface="Arial" panose="020B0604020202020204" pitchFamily="34" charset="0"/>
                <a:cs typeface="Arial" panose="020B0604020202020204" pitchFamily="34" charset="0"/>
              </a:rPr>
              <a:t>And more:</a:t>
            </a:r>
            <a:endParaRPr lang="en-GB" sz="31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DE650B8C-C4F8-4591-B3FE-DBDDD4E25EBE}"/>
              </a:ext>
            </a:extLst>
          </p:cNvPr>
          <p:cNvSpPr>
            <a:spLocks noGrp="1"/>
          </p:cNvSpPr>
          <p:nvPr>
            <p:ph idx="1"/>
          </p:nvPr>
        </p:nvSpPr>
        <p:spPr>
          <a:xfrm>
            <a:off x="838199" y="1147665"/>
            <a:ext cx="10797073" cy="5029298"/>
          </a:xfrm>
        </p:spPr>
        <p:txBody>
          <a:bodyPr>
            <a:normAutofit/>
          </a:bodyPr>
          <a:lstStyle/>
          <a:p>
            <a:r>
              <a:rPr lang="en-GB" dirty="0">
                <a:latin typeface="Arial" panose="020B0604020202020204" pitchFamily="34" charset="0"/>
                <a:cs typeface="Arial" panose="020B0604020202020204" pitchFamily="34" charset="0"/>
              </a:rPr>
              <a:t>1908 Children Act – Established a separate ‘juvenile court’ for the first time, dealing with both crime and welfare issues.</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1908 Prevention of Crime Act rolls out borstals nationally for males aged 16-20 on an indeterminate sentence between one and three years. </a:t>
            </a:r>
          </a:p>
          <a:p>
            <a:r>
              <a:rPr lang="en-GB" dirty="0">
                <a:latin typeface="Arial" panose="020B0604020202020204" pitchFamily="34" charset="0"/>
                <a:cs typeface="Arial" panose="020B0604020202020204" pitchFamily="34" charset="0"/>
              </a:rPr>
              <a:t>1933 Children and Young Persons Act requires courts to have regard to a child’s welfare, raises the age of criminal responsibility to eight years old, and abolishes the death penalty for the under 18s. </a:t>
            </a:r>
          </a:p>
          <a:p>
            <a:endParaRPr lang="en-GB" dirty="0"/>
          </a:p>
        </p:txBody>
      </p:sp>
    </p:spTree>
    <p:extLst>
      <p:ext uri="{BB962C8B-B14F-4D97-AF65-F5344CB8AC3E}">
        <p14:creationId xmlns:p14="http://schemas.microsoft.com/office/powerpoint/2010/main" val="38676963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E6B702A-CF88-44CD-9772-ECF0FB1AF102}"/>
              </a:ext>
            </a:extLst>
          </p:cNvPr>
          <p:cNvSpPr/>
          <p:nvPr/>
        </p:nvSpPr>
        <p:spPr>
          <a:xfrm>
            <a:off x="379445" y="145999"/>
            <a:ext cx="10919926" cy="6278642"/>
          </a:xfrm>
          <a:prstGeom prst="rect">
            <a:avLst/>
          </a:prstGeom>
        </p:spPr>
        <p:txBody>
          <a:bodyPr wrap="square">
            <a:spAutoFit/>
          </a:bodyPr>
          <a:lstStyle/>
          <a:p>
            <a:endParaRPr lang="en-GB" dirty="0"/>
          </a:p>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1948 Criminal Justice Act abolishes committal to adult prisons for children under 17 years</a:t>
            </a:r>
          </a:p>
          <a:p>
            <a:pPr marL="342900" indent="-342900">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1963 Children and Young Persons Act raises the age of criminal responsibility to 10</a:t>
            </a:r>
          </a:p>
          <a:p>
            <a:pPr marL="342900" indent="-342900">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1969 Children and Young Persons Act introduces supervision orders and care orders</a:t>
            </a:r>
          </a:p>
          <a:p>
            <a:pPr marL="342900" indent="-342900">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1982 Criminal Justice Act merges youth imprisonment and borstals into youth custody centres for the under 21s, restricting use to a last resort.</a:t>
            </a:r>
          </a:p>
          <a:p>
            <a:pPr marL="342900" indent="-342900">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1985 United Nations “Beijing Rules” (UN Standard Minimum Rules for the Administration of Juvenile Justice) emphasise that children’s detention should only be a last resort. In 1990, “Riyadh Guidelines” set standards for care in juvenile justice.</a:t>
            </a:r>
          </a:p>
        </p:txBody>
      </p:sp>
    </p:spTree>
    <p:extLst>
      <p:ext uri="{BB962C8B-B14F-4D97-AF65-F5344CB8AC3E}">
        <p14:creationId xmlns:p14="http://schemas.microsoft.com/office/powerpoint/2010/main" val="38445928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B96B632-C8D0-4427-A890-901B73E29C2B}"/>
              </a:ext>
            </a:extLst>
          </p:cNvPr>
          <p:cNvSpPr/>
          <p:nvPr/>
        </p:nvSpPr>
        <p:spPr>
          <a:xfrm>
            <a:off x="789991" y="416587"/>
            <a:ext cx="9800253" cy="5262979"/>
          </a:xfrm>
          <a:prstGeom prst="rect">
            <a:avLst/>
          </a:prstGeom>
        </p:spPr>
        <p:txBody>
          <a:bodyPr wrap="square">
            <a:spAutoFit/>
          </a:bodyPr>
          <a:lstStyle/>
          <a:p>
            <a:pPr marL="285750" indent="-285750">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400" dirty="0">
                <a:latin typeface="Arial" panose="020B0604020202020204" pitchFamily="34" charset="0"/>
                <a:cs typeface="Arial" panose="020B0604020202020204" pitchFamily="34" charset="0"/>
              </a:rPr>
              <a:t>1989 Children Act establishes a separate family proceedings court so that the juvenile court can deal purely with young offenders</a:t>
            </a:r>
          </a:p>
          <a:p>
            <a:pPr marL="285750" indent="-285750">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400" dirty="0">
                <a:latin typeface="Arial" panose="020B0604020202020204" pitchFamily="34" charset="0"/>
                <a:cs typeface="Arial" panose="020B0604020202020204" pitchFamily="34" charset="0"/>
              </a:rPr>
              <a:t>1989 UN Convention on the Rights of the Child is published. Article 3 states that children’s best interests should always be a primary consideration, and Article 37 limits custody to the shortest possible time.</a:t>
            </a:r>
          </a:p>
          <a:p>
            <a:pPr marL="285750" indent="-285750">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400" dirty="0">
                <a:latin typeface="Arial" panose="020B0604020202020204" pitchFamily="34" charset="0"/>
                <a:cs typeface="Arial" panose="020B0604020202020204" pitchFamily="34" charset="0"/>
              </a:rPr>
              <a:t>1991 Criminal Justice Act replaces juvenile courts with youth courts and includes 17 year olds for the first time. The age that the youth court can impose custody is raised from 14 to 15.</a:t>
            </a:r>
          </a:p>
          <a:p>
            <a:endParaRPr lang="en-GB" sz="2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400" dirty="0">
                <a:latin typeface="Arial" panose="020B0604020202020204" pitchFamily="34" charset="0"/>
                <a:cs typeface="Arial" panose="020B0604020202020204" pitchFamily="34" charset="0"/>
              </a:rPr>
              <a:t>1998 Crime and Disorder Act</a:t>
            </a:r>
          </a:p>
        </p:txBody>
      </p:sp>
    </p:spTree>
    <p:extLst>
      <p:ext uri="{BB962C8B-B14F-4D97-AF65-F5344CB8AC3E}">
        <p14:creationId xmlns:p14="http://schemas.microsoft.com/office/powerpoint/2010/main" val="21378194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A1F66-C6C6-4160-B80C-36BBD202BA6A}"/>
              </a:ext>
            </a:extLst>
          </p:cNvPr>
          <p:cNvSpPr>
            <a:spLocks noGrp="1"/>
          </p:cNvSpPr>
          <p:nvPr>
            <p:ph type="title"/>
          </p:nvPr>
        </p:nvSpPr>
        <p:spPr/>
        <p:txBody>
          <a:bodyPr/>
          <a:lstStyle/>
          <a:p>
            <a:r>
              <a:rPr lang="en-GB" dirty="0"/>
              <a:t>Crime and Disorder Act 1998:</a:t>
            </a:r>
            <a:br>
              <a:rPr lang="en-GB" dirty="0"/>
            </a:br>
            <a:endParaRPr lang="en-GB" dirty="0"/>
          </a:p>
        </p:txBody>
      </p:sp>
      <p:sp>
        <p:nvSpPr>
          <p:cNvPr id="3" name="Content Placeholder 2">
            <a:extLst>
              <a:ext uri="{FF2B5EF4-FFF2-40B4-BE49-F238E27FC236}">
                <a16:creationId xmlns:a16="http://schemas.microsoft.com/office/drawing/2014/main" id="{3AB1F7FF-8034-4A69-9205-0E75DBA5CC6D}"/>
              </a:ext>
            </a:extLst>
          </p:cNvPr>
          <p:cNvSpPr>
            <a:spLocks noGrp="1"/>
          </p:cNvSpPr>
          <p:nvPr>
            <p:ph idx="1"/>
          </p:nvPr>
        </p:nvSpPr>
        <p:spPr/>
        <p:txBody>
          <a:bodyPr>
            <a:normAutofit lnSpcReduction="10000"/>
          </a:bodyPr>
          <a:lstStyle/>
          <a:p>
            <a:r>
              <a:rPr lang="en-GB" dirty="0">
                <a:latin typeface="Arial" panose="020B0604020202020204" pitchFamily="34" charset="0"/>
                <a:cs typeface="Arial" panose="020B0604020202020204" pitchFamily="34" charset="0"/>
              </a:rPr>
              <a:t>Principal aim of the youth justice system</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Youth offending teams</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Sentencing reform</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Referral orders</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Youth Justice Board</a:t>
            </a:r>
          </a:p>
          <a:p>
            <a:pPr marL="0" indent="0">
              <a:buNone/>
            </a:pPr>
            <a:endParaRPr lang="en-GB" dirty="0"/>
          </a:p>
        </p:txBody>
      </p:sp>
    </p:spTree>
    <p:extLst>
      <p:ext uri="{BB962C8B-B14F-4D97-AF65-F5344CB8AC3E}">
        <p14:creationId xmlns:p14="http://schemas.microsoft.com/office/powerpoint/2010/main" val="6110223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6325C-7545-419D-A38E-D22787362749}"/>
              </a:ext>
            </a:extLst>
          </p:cNvPr>
          <p:cNvSpPr>
            <a:spLocks noGrp="1"/>
          </p:cNvSpPr>
          <p:nvPr>
            <p:ph type="title"/>
          </p:nvPr>
        </p:nvSpPr>
        <p:spPr/>
        <p:txBody>
          <a:bodyPr>
            <a:normAutofit/>
          </a:bodyPr>
          <a:lstStyle/>
          <a:p>
            <a:r>
              <a:rPr lang="en-GB" sz="3200" dirty="0">
                <a:latin typeface="Arial" panose="020B0604020202020204" pitchFamily="34" charset="0"/>
                <a:cs typeface="Arial" panose="020B0604020202020204" pitchFamily="34" charset="0"/>
              </a:rPr>
              <a:t>The aims of the youth justice system:</a:t>
            </a:r>
          </a:p>
        </p:txBody>
      </p:sp>
      <p:sp>
        <p:nvSpPr>
          <p:cNvPr id="3" name="Content Placeholder 2">
            <a:extLst>
              <a:ext uri="{FF2B5EF4-FFF2-40B4-BE49-F238E27FC236}">
                <a16:creationId xmlns:a16="http://schemas.microsoft.com/office/drawing/2014/main" id="{8321901F-49E5-4B57-831D-6D01A49769E3}"/>
              </a:ext>
            </a:extLst>
          </p:cNvPr>
          <p:cNvSpPr>
            <a:spLocks noGrp="1"/>
          </p:cNvSpPr>
          <p:nvPr>
            <p:ph idx="1"/>
          </p:nvPr>
        </p:nvSpPr>
        <p:spPr/>
        <p:txBody>
          <a:bodyPr>
            <a:normAutofit/>
          </a:bodyPr>
          <a:lstStyle/>
          <a:p>
            <a:r>
              <a:rPr lang="en-GB" sz="2400" dirty="0">
                <a:latin typeface="Arial" panose="020B0604020202020204" pitchFamily="34" charset="0"/>
                <a:cs typeface="Arial" panose="020B0604020202020204" pitchFamily="34" charset="0"/>
              </a:rPr>
              <a:t>Section 44 Children Act 1933 – </a:t>
            </a:r>
            <a:r>
              <a:rPr lang="en-GB" sz="2400" i="1" dirty="0">
                <a:latin typeface="Arial" panose="020B0604020202020204" pitchFamily="34" charset="0"/>
                <a:cs typeface="Arial" panose="020B0604020202020204" pitchFamily="34" charset="0"/>
              </a:rPr>
              <a:t>‘Every court in dealing with a child or young person who is brought before it, either as ..an offender or otherwise, shall have regard to the welfare of the child or young person and shall in a proper case take steps for removing him from undesirable surroundings, and for securing that proper provision is made for his education and training.’ </a:t>
            </a:r>
          </a:p>
          <a:p>
            <a:r>
              <a:rPr lang="en-GB" sz="2400" dirty="0">
                <a:latin typeface="Arial" panose="020B0604020202020204" pitchFamily="34" charset="0"/>
                <a:cs typeface="Arial" panose="020B0604020202020204" pitchFamily="34" charset="0"/>
              </a:rPr>
              <a:t>Section 37 Crime and Disorder Act 1998 </a:t>
            </a:r>
            <a:r>
              <a:rPr lang="en-GB" sz="2400" i="1" dirty="0">
                <a:latin typeface="Arial" panose="020B0604020202020204" pitchFamily="34" charset="0"/>
                <a:cs typeface="Arial" panose="020B0604020202020204" pitchFamily="34" charset="0"/>
              </a:rPr>
              <a:t>–’(1)It shall be the principal aim of the youth justice system to prevent offending by children and young persons</a:t>
            </a:r>
          </a:p>
          <a:p>
            <a:pPr marL="0" indent="0">
              <a:buNone/>
            </a:pPr>
            <a:r>
              <a:rPr lang="en-GB" sz="2400" i="1" dirty="0">
                <a:latin typeface="Arial" panose="020B0604020202020204" pitchFamily="34" charset="0"/>
                <a:cs typeface="Arial" panose="020B0604020202020204" pitchFamily="34" charset="0"/>
              </a:rPr>
              <a:t>   (2)In addition to any other duty to which they are subject, it shall be the       duty of all persons and bodies carrying out functions in relation to the youth justice system to have regard to that aim.’</a:t>
            </a:r>
          </a:p>
        </p:txBody>
      </p:sp>
    </p:spTree>
    <p:extLst>
      <p:ext uri="{BB962C8B-B14F-4D97-AF65-F5344CB8AC3E}">
        <p14:creationId xmlns:p14="http://schemas.microsoft.com/office/powerpoint/2010/main" val="17808381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90C4D-B13D-4891-83AF-B626B6A1A2AE}"/>
              </a:ext>
            </a:extLst>
          </p:cNvPr>
          <p:cNvSpPr>
            <a:spLocks noGrp="1"/>
          </p:cNvSpPr>
          <p:nvPr>
            <p:ph type="title"/>
          </p:nvPr>
        </p:nvSpPr>
        <p:spPr/>
        <p:txBody>
          <a:bodyPr>
            <a:normAutofit/>
          </a:bodyPr>
          <a:lstStyle/>
          <a:p>
            <a:r>
              <a:rPr lang="en-GB" sz="2800" dirty="0">
                <a:latin typeface="Arial" panose="020B0604020202020204" pitchFamily="34" charset="0"/>
                <a:cs typeface="Arial" panose="020B0604020202020204" pitchFamily="34" charset="0"/>
              </a:rPr>
              <a:t>Youth offending teams: a multi-agency approach</a:t>
            </a:r>
          </a:p>
        </p:txBody>
      </p:sp>
      <p:sp>
        <p:nvSpPr>
          <p:cNvPr id="3" name="Content Placeholder 2">
            <a:extLst>
              <a:ext uri="{FF2B5EF4-FFF2-40B4-BE49-F238E27FC236}">
                <a16:creationId xmlns:a16="http://schemas.microsoft.com/office/drawing/2014/main" id="{6B2829C7-7019-4CD6-BFE7-EC22F8F3FC1B}"/>
              </a:ext>
            </a:extLst>
          </p:cNvPr>
          <p:cNvSpPr>
            <a:spLocks noGrp="1"/>
          </p:cNvSpPr>
          <p:nvPr>
            <p:ph idx="1"/>
          </p:nvPr>
        </p:nvSpPr>
        <p:spPr/>
        <p:txBody>
          <a:bodyPr>
            <a:normAutofit/>
          </a:bodyPr>
          <a:lstStyle/>
          <a:p>
            <a:r>
              <a:rPr lang="en-GB" sz="2400" dirty="0">
                <a:latin typeface="Arial" panose="020B0604020202020204" pitchFamily="34" charset="0"/>
                <a:cs typeface="Arial" panose="020B0604020202020204" pitchFamily="34" charset="0"/>
              </a:rPr>
              <a:t>Education</a:t>
            </a:r>
          </a:p>
          <a:p>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Health</a:t>
            </a:r>
          </a:p>
          <a:p>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Social services</a:t>
            </a:r>
          </a:p>
          <a:p>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Probation</a:t>
            </a:r>
          </a:p>
          <a:p>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Police</a:t>
            </a:r>
          </a:p>
        </p:txBody>
      </p:sp>
    </p:spTree>
    <p:extLst>
      <p:ext uri="{BB962C8B-B14F-4D97-AF65-F5344CB8AC3E}">
        <p14:creationId xmlns:p14="http://schemas.microsoft.com/office/powerpoint/2010/main" val="12031685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FFD3F0BAFA49F42849E16320626FC2A" ma:contentTypeVersion="9" ma:contentTypeDescription="Create a new document." ma:contentTypeScope="" ma:versionID="dcb23c31aa4f5d96617f207038eb818f">
  <xsd:schema xmlns:xsd="http://www.w3.org/2001/XMLSchema" xmlns:xs="http://www.w3.org/2001/XMLSchema" xmlns:p="http://schemas.microsoft.com/office/2006/metadata/properties" xmlns:ns1="http://schemas.microsoft.com/sharepoint/v3" xmlns:ns3="402fd2ce-131e-4e45-9c36-b88b59d7eb4d" targetNamespace="http://schemas.microsoft.com/office/2006/metadata/properties" ma:root="true" ma:fieldsID="a37fc0c3f02370b371b968f88cb94b2e" ns1:_="" ns3:_="">
    <xsd:import namespace="http://schemas.microsoft.com/sharepoint/v3"/>
    <xsd:import namespace="402fd2ce-131e-4e45-9c36-b88b59d7eb4d"/>
    <xsd:element name="properties">
      <xsd:complexType>
        <xsd:sequence>
          <xsd:element name="documentManagement">
            <xsd:complexType>
              <xsd:all>
                <xsd:element ref="ns1:_ip_UnifiedCompliancePolicyProperties" minOccurs="0"/>
                <xsd:element ref="ns1:_ip_UnifiedCompliancePolicyUIAction" minOccurs="0"/>
                <xsd:element ref="ns3:MediaServiceMetadata" minOccurs="0"/>
                <xsd:element ref="ns3:MediaServiceFastMetadata" minOccurs="0"/>
                <xsd:element ref="ns3:MediaServiceAutoTags" minOccurs="0"/>
                <xsd:element ref="ns3:MediaServiceDateTaken" minOccurs="0"/>
                <xsd:element ref="ns3:MediaServiceOCR" minOccurs="0"/>
                <xsd:element ref="ns3:MediaServiceEventHashCode" minOccurs="0"/>
                <xsd:element ref="ns3: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8" nillable="true" ma:displayName="Unified Compliance Policy Properties" ma:description="" ma:hidden="true" ma:internalName="_ip_UnifiedCompliancePolicyProperties">
      <xsd:simpleType>
        <xsd:restriction base="dms:Note"/>
      </xsd:simpleType>
    </xsd:element>
    <xsd:element name="_ip_UnifiedCompliancePolicyUIAction" ma:index="9" nillable="true" ma:displayName="Unified Compliance Policy UI Action" ma:descrip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02fd2ce-131e-4e45-9c36-b88b59d7eb4d"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94BF65A-65DE-4B42-8E87-3E2D7A5DDE03}">
  <ds:schemaRefs>
    <ds:schemaRef ds:uri="http://schemas.microsoft.com/sharepoint/v3"/>
    <ds:schemaRef ds:uri="http://purl.org/dc/terms/"/>
    <ds:schemaRef ds:uri="402fd2ce-131e-4e45-9c36-b88b59d7eb4d"/>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www.w3.org/XML/1998/namespace"/>
  </ds:schemaRefs>
</ds:datastoreItem>
</file>

<file path=customXml/itemProps2.xml><?xml version="1.0" encoding="utf-8"?>
<ds:datastoreItem xmlns:ds="http://schemas.openxmlformats.org/officeDocument/2006/customXml" ds:itemID="{E08611DD-B38C-4A68-A477-8211D1B3824B}">
  <ds:schemaRefs>
    <ds:schemaRef ds:uri="http://schemas.microsoft.com/sharepoint/v3/contenttype/forms"/>
  </ds:schemaRefs>
</ds:datastoreItem>
</file>

<file path=customXml/itemProps3.xml><?xml version="1.0" encoding="utf-8"?>
<ds:datastoreItem xmlns:ds="http://schemas.openxmlformats.org/officeDocument/2006/customXml" ds:itemID="{A8E73D56-5807-40B6-9C76-F37173BA4E9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02fd2ce-131e-4e45-9c36-b88b59d7eb4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344</TotalTime>
  <Words>881</Words>
  <Application>Microsoft Office PowerPoint</Application>
  <PresentationFormat>Widescreen</PresentationFormat>
  <Paragraphs>149</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Youth Justice in the Criminal Courts in England and Wales </vt:lpstr>
      <vt:lpstr>CWI Conference September 2019</vt:lpstr>
      <vt:lpstr>Children in the Criminal Courts – a brief history</vt:lpstr>
      <vt:lpstr>And more:</vt:lpstr>
      <vt:lpstr>PowerPoint Presentation</vt:lpstr>
      <vt:lpstr>PowerPoint Presentation</vt:lpstr>
      <vt:lpstr>Crime and Disorder Act 1998: </vt:lpstr>
      <vt:lpstr>The aims of the youth justice system:</vt:lpstr>
      <vt:lpstr>Youth offending teams: a multi-agency approach</vt:lpstr>
      <vt:lpstr>Work of youth offending team</vt:lpstr>
      <vt:lpstr>The Current system – the Youth Court</vt:lpstr>
      <vt:lpstr>Differences between adult and youth court</vt:lpstr>
      <vt:lpstr>Powers of the court </vt:lpstr>
      <vt:lpstr>Adapting the trial process to ensure a fair trial</vt:lpstr>
      <vt:lpstr> </vt:lpstr>
      <vt:lpstr>Children and Young People: guidelines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Youth Justice in the Criminal Courts in England and Wales </dc:title>
  <dc:creator>Redhouse, DJ(MC) Naomi</dc:creator>
  <cp:lastModifiedBy>Redhouse, DJ(MC) Naomi</cp:lastModifiedBy>
  <cp:revision>19</cp:revision>
  <dcterms:created xsi:type="dcterms:W3CDTF">2019-08-23T15:06:05Z</dcterms:created>
  <dcterms:modified xsi:type="dcterms:W3CDTF">2019-09-01T23:16:55Z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0x0101007FFD3F0BAFA49F42849E16320626FC2A</vt:lpwstr>
  </property>
</Properties>
</file>