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84" r:id="rId4"/>
    <p:sldId id="285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8" r:id="rId15"/>
    <p:sldId id="279" r:id="rId16"/>
    <p:sldId id="280" r:id="rId17"/>
    <p:sldId id="286" r:id="rId18"/>
    <p:sldId id="281" r:id="rId19"/>
    <p:sldId id="289" r:id="rId20"/>
    <p:sldId id="29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8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>
        <p:scale>
          <a:sx n="100" d="100"/>
          <a:sy n="100" d="100"/>
        </p:scale>
        <p:origin x="-39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449B2-A623-4807-B039-756864D8790D}" type="doc">
      <dgm:prSet loTypeId="urn:microsoft.com/office/officeart/2005/8/layout/vList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630688-D7F3-4A57-B255-AC46F3655066}">
      <dgm:prSet/>
      <dgm:spPr/>
      <dgm:t>
        <a:bodyPr/>
        <a:lstStyle/>
        <a:p>
          <a:r>
            <a:rPr lang="ru-RU" b="1" dirty="0"/>
            <a:t>В Великобритании отмечается усиленное давление на компании с целью побудить их использовать (или использовать более эффективно) инновации в сфере юридических услуг.</a:t>
          </a:r>
          <a:endParaRPr lang="en-US" b="1" dirty="0"/>
        </a:p>
      </dgm:t>
    </dgm:pt>
    <dgm:pt modelId="{FD31B229-F075-471C-9131-CA89E277FE50}" type="parTrans" cxnId="{32EC0B92-239B-430D-89EB-74F15F8F8DAD}">
      <dgm:prSet/>
      <dgm:spPr/>
      <dgm:t>
        <a:bodyPr/>
        <a:lstStyle/>
        <a:p>
          <a:endParaRPr lang="en-US"/>
        </a:p>
      </dgm:t>
    </dgm:pt>
    <dgm:pt modelId="{70722F33-FFBF-4272-81DF-16BA67E558CC}" type="sibTrans" cxnId="{32EC0B92-239B-430D-89EB-74F15F8F8DAD}">
      <dgm:prSet/>
      <dgm:spPr/>
      <dgm:t>
        <a:bodyPr/>
        <a:lstStyle/>
        <a:p>
          <a:endParaRPr lang="en-US"/>
        </a:p>
      </dgm:t>
    </dgm:pt>
    <dgm:pt modelId="{F91A5B4F-0C39-4C6B-9A3F-6E66E520F93E}">
      <dgm:prSet/>
      <dgm:spPr/>
      <dgm:t>
        <a:bodyPr/>
        <a:lstStyle/>
        <a:p>
          <a:r>
            <a:rPr lang="ru-RU" b="1" dirty="0"/>
            <a:t>Все еще существуют препятствия для внедрения инноваций.</a:t>
          </a:r>
          <a:endParaRPr lang="en-US" dirty="0"/>
        </a:p>
      </dgm:t>
    </dgm:pt>
    <dgm:pt modelId="{A3D98F60-6726-4E54-BB88-534123895D46}" type="parTrans" cxnId="{61034ADF-C7D9-4A06-ABB0-14D9BB67CB41}">
      <dgm:prSet/>
      <dgm:spPr/>
      <dgm:t>
        <a:bodyPr/>
        <a:lstStyle/>
        <a:p>
          <a:endParaRPr lang="en-US"/>
        </a:p>
      </dgm:t>
    </dgm:pt>
    <dgm:pt modelId="{47DF80BF-7C11-4145-99A2-4AA763BD3CFC}" type="sibTrans" cxnId="{61034ADF-C7D9-4A06-ABB0-14D9BB67CB41}">
      <dgm:prSet/>
      <dgm:spPr/>
      <dgm:t>
        <a:bodyPr/>
        <a:lstStyle/>
        <a:p>
          <a:endParaRPr lang="en-US"/>
        </a:p>
      </dgm:t>
    </dgm:pt>
    <dgm:pt modelId="{C20D201C-23D0-4FDC-9D7E-29CCB0816E02}">
      <dgm:prSet/>
      <dgm:spPr/>
      <dgm:t>
        <a:bodyPr/>
        <a:lstStyle/>
        <a:p>
          <a:r>
            <a:rPr lang="ru-RU" b="1" dirty="0"/>
            <a:t>Инновации</a:t>
          </a:r>
          <a:r>
            <a:rPr lang="ru-RU" b="1" baseline="0" dirty="0"/>
            <a:t> в сфере юридических услуг находятся на стадии появления, они не такие «передовые», как другие технологии.</a:t>
          </a:r>
          <a:endParaRPr lang="en-US" b="1" dirty="0"/>
        </a:p>
      </dgm:t>
    </dgm:pt>
    <dgm:pt modelId="{16057852-1BD1-4872-8DAC-C1382B5000A9}" type="parTrans" cxnId="{BCC3CD0B-C066-4D07-9D45-E9E94FC2A5EB}">
      <dgm:prSet/>
      <dgm:spPr/>
      <dgm:t>
        <a:bodyPr/>
        <a:lstStyle/>
        <a:p>
          <a:endParaRPr lang="en-US"/>
        </a:p>
      </dgm:t>
    </dgm:pt>
    <dgm:pt modelId="{9F0326FB-1B62-45D3-A32D-9A89B5CFFDFB}" type="sibTrans" cxnId="{BCC3CD0B-C066-4D07-9D45-E9E94FC2A5EB}">
      <dgm:prSet/>
      <dgm:spPr/>
      <dgm:t>
        <a:bodyPr/>
        <a:lstStyle/>
        <a:p>
          <a:endParaRPr lang="en-US"/>
        </a:p>
      </dgm:t>
    </dgm:pt>
    <dgm:pt modelId="{1E8FBB39-871A-463F-9008-A038D69846A4}">
      <dgm:prSet/>
      <dgm:spPr/>
      <dgm:t>
        <a:bodyPr/>
        <a:lstStyle/>
        <a:p>
          <a:r>
            <a:rPr lang="ru-RU" b="1" dirty="0"/>
            <a:t>Разные</a:t>
          </a:r>
          <a:r>
            <a:rPr lang="ru-RU" b="1" baseline="0" dirty="0"/>
            <a:t> сегменты рынка юридических услуг переживают разные стадии развития и ориентированы на внедрение разных технологий.</a:t>
          </a:r>
          <a:endParaRPr lang="en-US" b="1" dirty="0"/>
        </a:p>
      </dgm:t>
    </dgm:pt>
    <dgm:pt modelId="{2F217F1D-DB6E-4813-99F9-61606A9C9B00}" type="parTrans" cxnId="{760776D9-7F85-438F-90AA-98854AF92C79}">
      <dgm:prSet/>
      <dgm:spPr/>
      <dgm:t>
        <a:bodyPr/>
        <a:lstStyle/>
        <a:p>
          <a:endParaRPr lang="en-US"/>
        </a:p>
      </dgm:t>
    </dgm:pt>
    <dgm:pt modelId="{08EE4C9A-05C0-4CCF-A2C4-3259AFE0A90D}" type="sibTrans" cxnId="{760776D9-7F85-438F-90AA-98854AF92C79}">
      <dgm:prSet/>
      <dgm:spPr/>
      <dgm:t>
        <a:bodyPr/>
        <a:lstStyle/>
        <a:p>
          <a:endParaRPr lang="en-US"/>
        </a:p>
      </dgm:t>
    </dgm:pt>
    <dgm:pt modelId="{B2FCA99F-BAE4-452F-AF5C-A6150352B4AB}">
      <dgm:prSet/>
      <dgm:spPr/>
      <dgm:t>
        <a:bodyPr/>
        <a:lstStyle/>
        <a:p>
          <a:r>
            <a:rPr lang="ru-RU" b="1" dirty="0"/>
            <a:t>Сектор инноваций в сфере юридических услуг продолжает благоприятствовать развитию новых технологий.</a:t>
          </a:r>
          <a:endParaRPr lang="en-US" b="1" dirty="0"/>
        </a:p>
      </dgm:t>
    </dgm:pt>
    <dgm:pt modelId="{2051A304-6294-46D9-8450-71B52628637F}" type="parTrans" cxnId="{653BDFEB-C05C-402A-9ED8-31E622E20FA6}">
      <dgm:prSet/>
      <dgm:spPr/>
      <dgm:t>
        <a:bodyPr/>
        <a:lstStyle/>
        <a:p>
          <a:endParaRPr lang="en-US"/>
        </a:p>
      </dgm:t>
    </dgm:pt>
    <dgm:pt modelId="{58A1C002-4573-402B-97A0-02F69F7F02C4}" type="sibTrans" cxnId="{653BDFEB-C05C-402A-9ED8-31E622E20FA6}">
      <dgm:prSet/>
      <dgm:spPr/>
      <dgm:t>
        <a:bodyPr/>
        <a:lstStyle/>
        <a:p>
          <a:endParaRPr lang="en-US"/>
        </a:p>
      </dgm:t>
    </dgm:pt>
    <dgm:pt modelId="{A6EE915E-E92A-4786-B4F1-84EA10A7410B}">
      <dgm:prSet/>
      <dgm:spPr/>
      <dgm:t>
        <a:bodyPr/>
        <a:lstStyle/>
        <a:p>
          <a:r>
            <a:rPr lang="ru-RU" b="1" dirty="0"/>
            <a:t>Необходимы новые навыки.</a:t>
          </a:r>
          <a:endParaRPr lang="en-US" b="1" dirty="0"/>
        </a:p>
      </dgm:t>
    </dgm:pt>
    <dgm:pt modelId="{2BB5D3C7-7C79-4F04-BD4A-04548E99EC1D}" type="parTrans" cxnId="{FF1DEECD-B584-4262-96EC-3C7A11E21A64}">
      <dgm:prSet/>
      <dgm:spPr/>
      <dgm:t>
        <a:bodyPr/>
        <a:lstStyle/>
        <a:p>
          <a:endParaRPr lang="en-US"/>
        </a:p>
      </dgm:t>
    </dgm:pt>
    <dgm:pt modelId="{A183A3FF-A0E8-439F-805E-3DD4F39A423F}" type="sibTrans" cxnId="{FF1DEECD-B584-4262-96EC-3C7A11E21A64}">
      <dgm:prSet/>
      <dgm:spPr/>
      <dgm:t>
        <a:bodyPr/>
        <a:lstStyle/>
        <a:p>
          <a:endParaRPr lang="en-US"/>
        </a:p>
      </dgm:t>
    </dgm:pt>
    <dgm:pt modelId="{3F870BEC-164B-4BB8-BC38-6D6BD93FD790}" type="pres">
      <dgm:prSet presAssocID="{FDC449B2-A623-4807-B039-756864D87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965A4-12FA-4A0D-A5BF-B856644D8D2B}" type="pres">
      <dgm:prSet presAssocID="{E7630688-D7F3-4A57-B255-AC46F36550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3BDB-F2D0-49D5-833D-9DA2F3F9128E}" type="pres">
      <dgm:prSet presAssocID="{70722F33-FFBF-4272-81DF-16BA67E558CC}" presName="spacer" presStyleCnt="0"/>
      <dgm:spPr/>
    </dgm:pt>
    <dgm:pt modelId="{B04AEB09-038C-4CE6-8394-FD120EEC80AA}" type="pres">
      <dgm:prSet presAssocID="{F91A5B4F-0C39-4C6B-9A3F-6E66E520F93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ABBC6-A767-4046-AC2E-D3917DD42AC2}" type="pres">
      <dgm:prSet presAssocID="{47DF80BF-7C11-4145-99A2-4AA763BD3CFC}" presName="spacer" presStyleCnt="0"/>
      <dgm:spPr/>
    </dgm:pt>
    <dgm:pt modelId="{B16F9228-44A2-4003-B92C-8ED1B0B1E106}" type="pres">
      <dgm:prSet presAssocID="{C20D201C-23D0-4FDC-9D7E-29CCB0816E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F741D-C604-43A8-A6B3-D1700A4C681F}" type="pres">
      <dgm:prSet presAssocID="{9F0326FB-1B62-45D3-A32D-9A89B5CFFDFB}" presName="spacer" presStyleCnt="0"/>
      <dgm:spPr/>
    </dgm:pt>
    <dgm:pt modelId="{2AC4D2A2-EB10-48E1-A5A0-690899BE311B}" type="pres">
      <dgm:prSet presAssocID="{1E8FBB39-871A-463F-9008-A038D69846A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66F93-535A-430D-9AF2-30109188A685}" type="pres">
      <dgm:prSet presAssocID="{08EE4C9A-05C0-4CCF-A2C4-3259AFE0A90D}" presName="spacer" presStyleCnt="0"/>
      <dgm:spPr/>
    </dgm:pt>
    <dgm:pt modelId="{A618D913-1158-465A-A94F-5A1260D79733}" type="pres">
      <dgm:prSet presAssocID="{B2FCA99F-BAE4-452F-AF5C-A6150352B4A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1917E-148C-4FF9-8BF8-D1C9D18E6580}" type="pres">
      <dgm:prSet presAssocID="{58A1C002-4573-402B-97A0-02F69F7F02C4}" presName="spacer" presStyleCnt="0"/>
      <dgm:spPr/>
    </dgm:pt>
    <dgm:pt modelId="{32EE5684-D3DA-4DF5-AD36-1AE265E947CA}" type="pres">
      <dgm:prSet presAssocID="{A6EE915E-E92A-4786-B4F1-84EA10A7410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CF4FD-0E39-4F81-8241-315F6AFED86F}" type="presOf" srcId="{FDC449B2-A623-4807-B039-756864D8790D}" destId="{3F870BEC-164B-4BB8-BC38-6D6BD93FD790}" srcOrd="0" destOrd="0" presId="urn:microsoft.com/office/officeart/2005/8/layout/vList2"/>
    <dgm:cxn modelId="{760776D9-7F85-438F-90AA-98854AF92C79}" srcId="{FDC449B2-A623-4807-B039-756864D8790D}" destId="{1E8FBB39-871A-463F-9008-A038D69846A4}" srcOrd="3" destOrd="0" parTransId="{2F217F1D-DB6E-4813-99F9-61606A9C9B00}" sibTransId="{08EE4C9A-05C0-4CCF-A2C4-3259AFE0A90D}"/>
    <dgm:cxn modelId="{BCC3CD0B-C066-4D07-9D45-E9E94FC2A5EB}" srcId="{FDC449B2-A623-4807-B039-756864D8790D}" destId="{C20D201C-23D0-4FDC-9D7E-29CCB0816E02}" srcOrd="2" destOrd="0" parTransId="{16057852-1BD1-4872-8DAC-C1382B5000A9}" sibTransId="{9F0326FB-1B62-45D3-A32D-9A89B5CFFDFB}"/>
    <dgm:cxn modelId="{FF1DEECD-B584-4262-96EC-3C7A11E21A64}" srcId="{FDC449B2-A623-4807-B039-756864D8790D}" destId="{A6EE915E-E92A-4786-B4F1-84EA10A7410B}" srcOrd="5" destOrd="0" parTransId="{2BB5D3C7-7C79-4F04-BD4A-04548E99EC1D}" sibTransId="{A183A3FF-A0E8-439F-805E-3DD4F39A423F}"/>
    <dgm:cxn modelId="{32EC0B92-239B-430D-89EB-74F15F8F8DAD}" srcId="{FDC449B2-A623-4807-B039-756864D8790D}" destId="{E7630688-D7F3-4A57-B255-AC46F3655066}" srcOrd="0" destOrd="0" parTransId="{FD31B229-F075-471C-9131-CA89E277FE50}" sibTransId="{70722F33-FFBF-4272-81DF-16BA67E558CC}"/>
    <dgm:cxn modelId="{E83F5D67-BA4A-4E38-AB73-BD97701AF576}" type="presOf" srcId="{E7630688-D7F3-4A57-B255-AC46F3655066}" destId="{C53965A4-12FA-4A0D-A5BF-B856644D8D2B}" srcOrd="0" destOrd="0" presId="urn:microsoft.com/office/officeart/2005/8/layout/vList2"/>
    <dgm:cxn modelId="{653BDFEB-C05C-402A-9ED8-31E622E20FA6}" srcId="{FDC449B2-A623-4807-B039-756864D8790D}" destId="{B2FCA99F-BAE4-452F-AF5C-A6150352B4AB}" srcOrd="4" destOrd="0" parTransId="{2051A304-6294-46D9-8450-71B52628637F}" sibTransId="{58A1C002-4573-402B-97A0-02F69F7F02C4}"/>
    <dgm:cxn modelId="{F17E5AFD-E6C8-4342-9341-FC046332633C}" type="presOf" srcId="{1E8FBB39-871A-463F-9008-A038D69846A4}" destId="{2AC4D2A2-EB10-48E1-A5A0-690899BE311B}" srcOrd="0" destOrd="0" presId="urn:microsoft.com/office/officeart/2005/8/layout/vList2"/>
    <dgm:cxn modelId="{4AE09551-ACD7-4CE7-9FC0-A5571E7AB9DE}" type="presOf" srcId="{B2FCA99F-BAE4-452F-AF5C-A6150352B4AB}" destId="{A618D913-1158-465A-A94F-5A1260D79733}" srcOrd="0" destOrd="0" presId="urn:microsoft.com/office/officeart/2005/8/layout/vList2"/>
    <dgm:cxn modelId="{22A83A62-573E-4423-AE6D-83E84C1B48F8}" type="presOf" srcId="{A6EE915E-E92A-4786-B4F1-84EA10A7410B}" destId="{32EE5684-D3DA-4DF5-AD36-1AE265E947CA}" srcOrd="0" destOrd="0" presId="urn:microsoft.com/office/officeart/2005/8/layout/vList2"/>
    <dgm:cxn modelId="{64BFFA1E-7341-46D0-B94B-CCAF232CE2DF}" type="presOf" srcId="{C20D201C-23D0-4FDC-9D7E-29CCB0816E02}" destId="{B16F9228-44A2-4003-B92C-8ED1B0B1E106}" srcOrd="0" destOrd="0" presId="urn:microsoft.com/office/officeart/2005/8/layout/vList2"/>
    <dgm:cxn modelId="{61034ADF-C7D9-4A06-ABB0-14D9BB67CB41}" srcId="{FDC449B2-A623-4807-B039-756864D8790D}" destId="{F91A5B4F-0C39-4C6B-9A3F-6E66E520F93E}" srcOrd="1" destOrd="0" parTransId="{A3D98F60-6726-4E54-BB88-534123895D46}" sibTransId="{47DF80BF-7C11-4145-99A2-4AA763BD3CFC}"/>
    <dgm:cxn modelId="{A39E23D7-7F63-4654-8AC3-C906B5F8F87A}" type="presOf" srcId="{F91A5B4F-0C39-4C6B-9A3F-6E66E520F93E}" destId="{B04AEB09-038C-4CE6-8394-FD120EEC80AA}" srcOrd="0" destOrd="0" presId="urn:microsoft.com/office/officeart/2005/8/layout/vList2"/>
    <dgm:cxn modelId="{CA204A9E-1286-4A24-BFEC-13E8960DED78}" type="presParOf" srcId="{3F870BEC-164B-4BB8-BC38-6D6BD93FD790}" destId="{C53965A4-12FA-4A0D-A5BF-B856644D8D2B}" srcOrd="0" destOrd="0" presId="urn:microsoft.com/office/officeart/2005/8/layout/vList2"/>
    <dgm:cxn modelId="{63196DE8-6595-42A7-AFA3-86B7596E88F6}" type="presParOf" srcId="{3F870BEC-164B-4BB8-BC38-6D6BD93FD790}" destId="{440C3BDB-F2D0-49D5-833D-9DA2F3F9128E}" srcOrd="1" destOrd="0" presId="urn:microsoft.com/office/officeart/2005/8/layout/vList2"/>
    <dgm:cxn modelId="{86CC26C4-ECB6-4049-84D2-A87F71484D9D}" type="presParOf" srcId="{3F870BEC-164B-4BB8-BC38-6D6BD93FD790}" destId="{B04AEB09-038C-4CE6-8394-FD120EEC80AA}" srcOrd="2" destOrd="0" presId="urn:microsoft.com/office/officeart/2005/8/layout/vList2"/>
    <dgm:cxn modelId="{380EF18B-C538-4458-BF91-F7637A68AD3E}" type="presParOf" srcId="{3F870BEC-164B-4BB8-BC38-6D6BD93FD790}" destId="{D02ABBC6-A767-4046-AC2E-D3917DD42AC2}" srcOrd="3" destOrd="0" presId="urn:microsoft.com/office/officeart/2005/8/layout/vList2"/>
    <dgm:cxn modelId="{20ED461D-4D7F-4406-AA15-843BCD944284}" type="presParOf" srcId="{3F870BEC-164B-4BB8-BC38-6D6BD93FD790}" destId="{B16F9228-44A2-4003-B92C-8ED1B0B1E106}" srcOrd="4" destOrd="0" presId="urn:microsoft.com/office/officeart/2005/8/layout/vList2"/>
    <dgm:cxn modelId="{F72C849A-7CEC-4513-9BC6-E431B99FFE48}" type="presParOf" srcId="{3F870BEC-164B-4BB8-BC38-6D6BD93FD790}" destId="{D82F741D-C604-43A8-A6B3-D1700A4C681F}" srcOrd="5" destOrd="0" presId="urn:microsoft.com/office/officeart/2005/8/layout/vList2"/>
    <dgm:cxn modelId="{FE64498F-3526-4CA0-8CBC-AE55D5CB4D1E}" type="presParOf" srcId="{3F870BEC-164B-4BB8-BC38-6D6BD93FD790}" destId="{2AC4D2A2-EB10-48E1-A5A0-690899BE311B}" srcOrd="6" destOrd="0" presId="urn:microsoft.com/office/officeart/2005/8/layout/vList2"/>
    <dgm:cxn modelId="{2230AFF0-4336-4933-865D-A8A4588B58A1}" type="presParOf" srcId="{3F870BEC-164B-4BB8-BC38-6D6BD93FD790}" destId="{75866F93-535A-430D-9AF2-30109188A685}" srcOrd="7" destOrd="0" presId="urn:microsoft.com/office/officeart/2005/8/layout/vList2"/>
    <dgm:cxn modelId="{296B1225-4E32-45B1-BE1C-3FA42F573945}" type="presParOf" srcId="{3F870BEC-164B-4BB8-BC38-6D6BD93FD790}" destId="{A618D913-1158-465A-A94F-5A1260D79733}" srcOrd="8" destOrd="0" presId="urn:microsoft.com/office/officeart/2005/8/layout/vList2"/>
    <dgm:cxn modelId="{EAF42D92-9F1B-4C96-ABE7-98FFAE4D7FA4}" type="presParOf" srcId="{3F870BEC-164B-4BB8-BC38-6D6BD93FD790}" destId="{11F1917E-148C-4FF9-8BF8-D1C9D18E6580}" srcOrd="9" destOrd="0" presId="urn:microsoft.com/office/officeart/2005/8/layout/vList2"/>
    <dgm:cxn modelId="{97325F25-4246-4FB9-8CB3-60065674ADCF}" type="presParOf" srcId="{3F870BEC-164B-4BB8-BC38-6D6BD93FD790}" destId="{32EE5684-D3DA-4DF5-AD36-1AE265E947C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BFFAA-0568-4F52-9D62-49E2F74CBBB6}" type="doc">
      <dgm:prSet loTypeId="urn:microsoft.com/office/officeart/2005/8/layout/vList2" loCatId="list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311C81-B308-4A8D-A487-B95517ABD8C1}">
      <dgm:prSet/>
      <dgm:spPr/>
      <dgm:t>
        <a:bodyPr/>
        <a:lstStyle/>
        <a:p>
          <a:r>
            <a:rPr lang="ru-RU" dirty="0"/>
            <a:t>Новые навыки</a:t>
          </a:r>
          <a:endParaRPr lang="en-US" dirty="0"/>
        </a:p>
      </dgm:t>
    </dgm:pt>
    <dgm:pt modelId="{763875A8-A47E-413C-B9D7-1C8F532D0184}" type="parTrans" cxnId="{48080760-75B6-44A1-9BAC-C2917F807FA3}">
      <dgm:prSet/>
      <dgm:spPr/>
      <dgm:t>
        <a:bodyPr/>
        <a:lstStyle/>
        <a:p>
          <a:endParaRPr lang="en-US"/>
        </a:p>
      </dgm:t>
    </dgm:pt>
    <dgm:pt modelId="{8C558214-C590-4DBA-B2BF-FA89F1552C66}" type="sibTrans" cxnId="{48080760-75B6-44A1-9BAC-C2917F807FA3}">
      <dgm:prSet/>
      <dgm:spPr/>
      <dgm:t>
        <a:bodyPr/>
        <a:lstStyle/>
        <a:p>
          <a:endParaRPr lang="en-US"/>
        </a:p>
      </dgm:t>
    </dgm:pt>
    <dgm:pt modelId="{38CB363C-62AB-4DA2-B75F-0F629851B06A}">
      <dgm:prSet/>
      <dgm:spPr/>
      <dgm:t>
        <a:bodyPr/>
        <a:lstStyle/>
        <a:p>
          <a:r>
            <a:rPr lang="ru-RU" dirty="0"/>
            <a:t>Новые модели оказания услуг</a:t>
          </a:r>
          <a:endParaRPr lang="en-US" dirty="0"/>
        </a:p>
      </dgm:t>
    </dgm:pt>
    <dgm:pt modelId="{3310C1BB-31AA-4A73-8851-29F00F00EBEE}" type="parTrans" cxnId="{9495D18B-DF43-4F48-9E9E-974BE0C474C0}">
      <dgm:prSet/>
      <dgm:spPr/>
      <dgm:t>
        <a:bodyPr/>
        <a:lstStyle/>
        <a:p>
          <a:endParaRPr lang="en-US"/>
        </a:p>
      </dgm:t>
    </dgm:pt>
    <dgm:pt modelId="{5096F9A0-B9BD-4850-8A58-DA466AC93109}" type="sibTrans" cxnId="{9495D18B-DF43-4F48-9E9E-974BE0C474C0}">
      <dgm:prSet/>
      <dgm:spPr/>
      <dgm:t>
        <a:bodyPr/>
        <a:lstStyle/>
        <a:p>
          <a:endParaRPr lang="en-US"/>
        </a:p>
      </dgm:t>
    </dgm:pt>
    <dgm:pt modelId="{F515C644-BE07-460F-AC7C-03384687FC7F}">
      <dgm:prSet/>
      <dgm:spPr/>
      <dgm:t>
        <a:bodyPr/>
        <a:lstStyle/>
        <a:p>
          <a:r>
            <a:rPr lang="ru-RU" dirty="0"/>
            <a:t>Новая конкуренция</a:t>
          </a:r>
          <a:endParaRPr lang="en-US" dirty="0"/>
        </a:p>
      </dgm:t>
    </dgm:pt>
    <dgm:pt modelId="{144DD3EA-4426-4E4C-9537-1242C5612F2E}" type="parTrans" cxnId="{8545AD31-498E-4929-86A0-C90A15AC7F6F}">
      <dgm:prSet/>
      <dgm:spPr/>
      <dgm:t>
        <a:bodyPr/>
        <a:lstStyle/>
        <a:p>
          <a:endParaRPr lang="en-US"/>
        </a:p>
      </dgm:t>
    </dgm:pt>
    <dgm:pt modelId="{3228DD22-B23A-4E35-B74F-BEB4240B4D23}" type="sibTrans" cxnId="{8545AD31-498E-4929-86A0-C90A15AC7F6F}">
      <dgm:prSet/>
      <dgm:spPr/>
      <dgm:t>
        <a:bodyPr/>
        <a:lstStyle/>
        <a:p>
          <a:endParaRPr lang="en-US"/>
        </a:p>
      </dgm:t>
    </dgm:pt>
    <dgm:pt modelId="{3DC831B6-10B1-4C20-8DCE-8250AA9B15D2}">
      <dgm:prSet/>
      <dgm:spPr/>
      <dgm:t>
        <a:bodyPr/>
        <a:lstStyle/>
        <a:p>
          <a:r>
            <a:rPr lang="ru-RU" dirty="0"/>
            <a:t>Доступ к правосудию</a:t>
          </a:r>
          <a:endParaRPr lang="en-US" dirty="0"/>
        </a:p>
      </dgm:t>
    </dgm:pt>
    <dgm:pt modelId="{936DF566-CF12-4D58-8304-A02632F3161A}" type="parTrans" cxnId="{176FB739-1D2E-4E92-9B19-331415C20565}">
      <dgm:prSet/>
      <dgm:spPr/>
      <dgm:t>
        <a:bodyPr/>
        <a:lstStyle/>
        <a:p>
          <a:endParaRPr lang="en-US"/>
        </a:p>
      </dgm:t>
    </dgm:pt>
    <dgm:pt modelId="{943E5751-7474-49D7-A197-E4D07FE86B7B}" type="sibTrans" cxnId="{176FB739-1D2E-4E92-9B19-331415C20565}">
      <dgm:prSet/>
      <dgm:spPr/>
      <dgm:t>
        <a:bodyPr/>
        <a:lstStyle/>
        <a:p>
          <a:endParaRPr lang="en-US"/>
        </a:p>
      </dgm:t>
    </dgm:pt>
    <dgm:pt modelId="{3CAF42D8-EEE1-4674-B8DB-28CF33EF8894}" type="pres">
      <dgm:prSet presAssocID="{BDEBFFAA-0568-4F52-9D62-49E2F74CBB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02C05-7BD8-4BF9-BFE4-F193578C4535}" type="pres">
      <dgm:prSet presAssocID="{83311C81-B308-4A8D-A487-B95517ABD8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B709D-539B-43E5-AC57-953C6AE2468B}" type="pres">
      <dgm:prSet presAssocID="{8C558214-C590-4DBA-B2BF-FA89F1552C66}" presName="spacer" presStyleCnt="0"/>
      <dgm:spPr/>
    </dgm:pt>
    <dgm:pt modelId="{22CF499F-62FA-48A4-8165-0627F2FCC3F7}" type="pres">
      <dgm:prSet presAssocID="{38CB363C-62AB-4DA2-B75F-0F629851B0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B0B25-1BF9-4C9F-A34C-2678B22F4172}" type="pres">
      <dgm:prSet presAssocID="{5096F9A0-B9BD-4850-8A58-DA466AC93109}" presName="spacer" presStyleCnt="0"/>
      <dgm:spPr/>
    </dgm:pt>
    <dgm:pt modelId="{ECCEF146-5503-4D4E-8AF2-C1F46EC8CDBD}" type="pres">
      <dgm:prSet presAssocID="{F515C644-BE07-460F-AC7C-03384687FC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DCC72-ECBB-4E17-B545-468A746F364B}" type="pres">
      <dgm:prSet presAssocID="{3228DD22-B23A-4E35-B74F-BEB4240B4D23}" presName="spacer" presStyleCnt="0"/>
      <dgm:spPr/>
    </dgm:pt>
    <dgm:pt modelId="{C04A16F7-C12F-45C4-8C01-A96991CDF4CC}" type="pres">
      <dgm:prSet presAssocID="{3DC831B6-10B1-4C20-8DCE-8250AA9B15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5D18B-DF43-4F48-9E9E-974BE0C474C0}" srcId="{BDEBFFAA-0568-4F52-9D62-49E2F74CBBB6}" destId="{38CB363C-62AB-4DA2-B75F-0F629851B06A}" srcOrd="1" destOrd="0" parTransId="{3310C1BB-31AA-4A73-8851-29F00F00EBEE}" sibTransId="{5096F9A0-B9BD-4850-8A58-DA466AC93109}"/>
    <dgm:cxn modelId="{C3C322DF-0B4F-4077-A4C6-1ABB1007765C}" type="presOf" srcId="{38CB363C-62AB-4DA2-B75F-0F629851B06A}" destId="{22CF499F-62FA-48A4-8165-0627F2FCC3F7}" srcOrd="0" destOrd="0" presId="urn:microsoft.com/office/officeart/2005/8/layout/vList2"/>
    <dgm:cxn modelId="{F795DC0B-686F-49AB-825C-AAF23A09018E}" type="presOf" srcId="{BDEBFFAA-0568-4F52-9D62-49E2F74CBBB6}" destId="{3CAF42D8-EEE1-4674-B8DB-28CF33EF8894}" srcOrd="0" destOrd="0" presId="urn:microsoft.com/office/officeart/2005/8/layout/vList2"/>
    <dgm:cxn modelId="{393DCCA3-7BA3-4BED-B75D-DB96D6AB5535}" type="presOf" srcId="{83311C81-B308-4A8D-A487-B95517ABD8C1}" destId="{FD702C05-7BD8-4BF9-BFE4-F193578C4535}" srcOrd="0" destOrd="0" presId="urn:microsoft.com/office/officeart/2005/8/layout/vList2"/>
    <dgm:cxn modelId="{9499B605-6710-4BA0-85AF-D3C99DCD7154}" type="presOf" srcId="{3DC831B6-10B1-4C20-8DCE-8250AA9B15D2}" destId="{C04A16F7-C12F-45C4-8C01-A96991CDF4CC}" srcOrd="0" destOrd="0" presId="urn:microsoft.com/office/officeart/2005/8/layout/vList2"/>
    <dgm:cxn modelId="{9D0A4FA2-99A8-4563-99FE-0C39898F6836}" type="presOf" srcId="{F515C644-BE07-460F-AC7C-03384687FC7F}" destId="{ECCEF146-5503-4D4E-8AF2-C1F46EC8CDBD}" srcOrd="0" destOrd="0" presId="urn:microsoft.com/office/officeart/2005/8/layout/vList2"/>
    <dgm:cxn modelId="{48080760-75B6-44A1-9BAC-C2917F807FA3}" srcId="{BDEBFFAA-0568-4F52-9D62-49E2F74CBBB6}" destId="{83311C81-B308-4A8D-A487-B95517ABD8C1}" srcOrd="0" destOrd="0" parTransId="{763875A8-A47E-413C-B9D7-1C8F532D0184}" sibTransId="{8C558214-C590-4DBA-B2BF-FA89F1552C66}"/>
    <dgm:cxn modelId="{176FB739-1D2E-4E92-9B19-331415C20565}" srcId="{BDEBFFAA-0568-4F52-9D62-49E2F74CBBB6}" destId="{3DC831B6-10B1-4C20-8DCE-8250AA9B15D2}" srcOrd="3" destOrd="0" parTransId="{936DF566-CF12-4D58-8304-A02632F3161A}" sibTransId="{943E5751-7474-49D7-A197-E4D07FE86B7B}"/>
    <dgm:cxn modelId="{8545AD31-498E-4929-86A0-C90A15AC7F6F}" srcId="{BDEBFFAA-0568-4F52-9D62-49E2F74CBBB6}" destId="{F515C644-BE07-460F-AC7C-03384687FC7F}" srcOrd="2" destOrd="0" parTransId="{144DD3EA-4426-4E4C-9537-1242C5612F2E}" sibTransId="{3228DD22-B23A-4E35-B74F-BEB4240B4D23}"/>
    <dgm:cxn modelId="{5616EE41-8A56-4675-AB9E-646820C75404}" type="presParOf" srcId="{3CAF42D8-EEE1-4674-B8DB-28CF33EF8894}" destId="{FD702C05-7BD8-4BF9-BFE4-F193578C4535}" srcOrd="0" destOrd="0" presId="urn:microsoft.com/office/officeart/2005/8/layout/vList2"/>
    <dgm:cxn modelId="{A9E6C4F5-6DC0-4D8A-90F9-80D81474622A}" type="presParOf" srcId="{3CAF42D8-EEE1-4674-B8DB-28CF33EF8894}" destId="{656B709D-539B-43E5-AC57-953C6AE2468B}" srcOrd="1" destOrd="0" presId="urn:microsoft.com/office/officeart/2005/8/layout/vList2"/>
    <dgm:cxn modelId="{59845936-B9BF-4C2D-B582-2D5F54348249}" type="presParOf" srcId="{3CAF42D8-EEE1-4674-B8DB-28CF33EF8894}" destId="{22CF499F-62FA-48A4-8165-0627F2FCC3F7}" srcOrd="2" destOrd="0" presId="urn:microsoft.com/office/officeart/2005/8/layout/vList2"/>
    <dgm:cxn modelId="{C0B1C7EF-A3DB-403C-B38E-FE16B7BFB963}" type="presParOf" srcId="{3CAF42D8-EEE1-4674-B8DB-28CF33EF8894}" destId="{671B0B25-1BF9-4C9F-A34C-2678B22F4172}" srcOrd="3" destOrd="0" presId="urn:microsoft.com/office/officeart/2005/8/layout/vList2"/>
    <dgm:cxn modelId="{63BCA7A5-74E2-4AB4-AFC6-A5DDC20920FF}" type="presParOf" srcId="{3CAF42D8-EEE1-4674-B8DB-28CF33EF8894}" destId="{ECCEF146-5503-4D4E-8AF2-C1F46EC8CDBD}" srcOrd="4" destOrd="0" presId="urn:microsoft.com/office/officeart/2005/8/layout/vList2"/>
    <dgm:cxn modelId="{B4D4AADE-6E97-46F0-BBEA-139760472B4E}" type="presParOf" srcId="{3CAF42D8-EEE1-4674-B8DB-28CF33EF8894}" destId="{74FDCC72-ECBB-4E17-B545-468A746F364B}" srcOrd="5" destOrd="0" presId="urn:microsoft.com/office/officeart/2005/8/layout/vList2"/>
    <dgm:cxn modelId="{400C4BC6-1DE1-4A84-817F-7C0383126B97}" type="presParOf" srcId="{3CAF42D8-EEE1-4674-B8DB-28CF33EF8894}" destId="{C04A16F7-C12F-45C4-8C01-A96991CDF4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F6FD-DE97-4ED2-8B15-9DEF20274097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C6C4-10F1-42FE-8647-3CC2A8942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B00F-C409-48CD-8B8D-752B15B9C042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DF8D-6045-4BE8-ABEA-41573FCB7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CAE2-55DF-463C-99C0-6632CA33FF57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32B0-BBD3-44E8-8671-D439330E6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760C-DFCE-42C0-BAD3-8896AA97D465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3D8F-AAD0-49FC-9CA5-89DD903F8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F67E-FBFA-4246-A943-85447FA0DABF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CBEB-C4BE-4D47-9573-A91BD7991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5F30-0003-46CE-8554-AE9D5E26ED72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B0C3-8B88-4C2D-BD7B-D7CCF378A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C436-917A-4742-BB92-B3EACEE29889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78B0-5194-4B71-9095-AC6AE7F96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B52C-3E92-4A22-A606-F2287C8F3EF6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104E-E852-49CE-BF4E-4BE1F2178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9CA6-7FA5-4818-930E-06F8EAFE15BC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12F7-70EE-4D0A-AD47-9D5A35220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BE0C-6C9F-4C5C-A553-BEF27EBC619E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0C31-1FFC-4F6E-8714-4FE935F39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A5D4-CBD5-4139-8B4B-3E6E9468C93F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D120-55CE-43A5-A597-D084D4EBE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86A62-3DA9-4641-8272-B5877CDA3CC9}" type="datetimeFigureOut">
              <a:rPr lang="en-GB"/>
              <a:pPr>
                <a:defRPr/>
              </a:pPr>
              <a:t>24/10/2019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012DE-FD80-46B0-93DB-16C69425D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hristina@blacklawsconsulting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hristina@blacklawsconsulti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1650" y="257175"/>
            <a:ext cx="5376863" cy="18732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 Nova"/>
              </a:rPr>
              <a:t>Технологии и инновации в праве – взгляд из Великобритании</a:t>
            </a:r>
            <a:endParaRPr lang="en-GB" sz="3600" b="1" smtClean="0">
              <a:latin typeface="Arial Nov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1650" y="2503488"/>
            <a:ext cx="5119688" cy="34623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sz="1800" smtClean="0"/>
              <a:t>Christina Blacklaws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Бывший президент Ассоциации юристов Англии и Уэльса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Инноватор</a:t>
            </a:r>
            <a:r>
              <a:rPr lang="en-GB" sz="1700" smtClean="0"/>
              <a:t>, </a:t>
            </a:r>
            <a:r>
              <a:rPr lang="en-US" sz="1700" smtClean="0"/>
              <a:t>NED</a:t>
            </a:r>
            <a:r>
              <a:rPr lang="en-GB" sz="1700" smtClean="0"/>
              <a:t>, </a:t>
            </a:r>
            <a:r>
              <a:rPr lang="ru-RU" sz="1700" smtClean="0"/>
              <a:t>консультант и докладчик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Глава экспертной группы правительства Великобритании по вопросам технологий и инноваций в праве (</a:t>
            </a:r>
            <a:r>
              <a:rPr lang="en-GB" sz="1700" smtClean="0"/>
              <a:t>LawTech Delivery Panel</a:t>
            </a:r>
            <a:r>
              <a:rPr lang="ru-RU" sz="1700" smtClean="0"/>
              <a:t>)</a:t>
            </a:r>
            <a:r>
              <a:rPr lang="en-GB" sz="1700" smtClean="0"/>
              <a:t> </a:t>
            </a:r>
            <a:r>
              <a:rPr lang="ru-RU" sz="1700" smtClean="0"/>
              <a:t>и инновационного экспертного совета Великобритании (</a:t>
            </a:r>
            <a:r>
              <a:rPr lang="en-GB" sz="1700" smtClean="0"/>
              <a:t>Next Gen Services</a:t>
            </a:r>
            <a:r>
              <a:rPr lang="ru-RU" sz="1700" smtClean="0"/>
              <a:t>)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en-GB" sz="1700" smtClean="0"/>
              <a:t>@blacklawslaw</a:t>
            </a:r>
          </a:p>
          <a:p>
            <a:pPr eaLnBrk="1" hangingPunct="1">
              <a:lnSpc>
                <a:spcPct val="70000"/>
              </a:lnSpc>
            </a:pPr>
            <a:r>
              <a:rPr lang="en-GB" sz="1700" smtClean="0">
                <a:hlinkClick r:id="rId2"/>
              </a:rPr>
              <a:t>christina@blacklawsconsulting.com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en-GB" sz="1700" smtClean="0"/>
              <a:t>07714230852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GB" sz="1700" smtClean="0"/>
          </a:p>
        </p:txBody>
      </p:sp>
      <p:pic>
        <p:nvPicPr>
          <p:cNvPr id="13316" name="Picture 4" descr="A person standing in the grass&#10;&#10;Description automatically generated"/>
          <p:cNvPicPr>
            <a:picLocks noChangeAspect="1"/>
          </p:cNvPicPr>
          <p:nvPr/>
        </p:nvPicPr>
        <p:blipFill>
          <a:blip r:embed="rId3"/>
          <a:srcRect r="2" b="27490"/>
          <a:stretch>
            <a:fillRect/>
          </a:stretch>
        </p:blipFill>
        <p:spPr bwMode="auto">
          <a:xfrm>
            <a:off x="5878513" y="0"/>
            <a:ext cx="6313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Вторая</a:t>
            </a:r>
            <a:r>
              <a:rPr lang="en-GB" sz="3100" b="1" smtClean="0">
                <a:solidFill>
                  <a:schemeClr val="accent1"/>
                </a:solidFill>
                <a:latin typeface="Arial Nova"/>
              </a:rPr>
              <a:t/>
            </a:r>
            <a:br>
              <a:rPr lang="en-GB" sz="3100" b="1" smtClean="0">
                <a:solidFill>
                  <a:schemeClr val="accent1"/>
                </a:solidFill>
                <a:latin typeface="Arial Nova"/>
              </a:rPr>
            </a:br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рекомендация</a:t>
            </a:r>
            <a:endParaRPr lang="en-GB" sz="3100" b="1" smtClean="0">
              <a:solidFill>
                <a:schemeClr val="accent1"/>
              </a:solidFill>
              <a:latin typeface="Arial Nova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 Nova"/>
              </a:rPr>
              <a:t>Необходимо разъяснение и укрепление защитных мер, касающихся алгоритмов</a:t>
            </a:r>
            <a:endParaRPr lang="en-GB" sz="2400" smtClean="0">
              <a:latin typeface="Arial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Третья</a:t>
            </a:r>
            <a:r>
              <a:rPr lang="en-GB" sz="3100" b="1" smtClean="0">
                <a:solidFill>
                  <a:schemeClr val="accent1"/>
                </a:solidFill>
                <a:latin typeface="Arial Nova"/>
              </a:rPr>
              <a:t/>
            </a:r>
            <a:br>
              <a:rPr lang="en-GB" sz="3100" b="1" smtClean="0">
                <a:solidFill>
                  <a:schemeClr val="accent1"/>
                </a:solidFill>
                <a:latin typeface="Arial Nova"/>
              </a:rPr>
            </a:br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рекомендация</a:t>
            </a:r>
            <a:endParaRPr lang="en-GB" sz="3100" b="1" smtClean="0">
              <a:solidFill>
                <a:schemeClr val="accent1"/>
              </a:solidFill>
              <a:latin typeface="Arial Nova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 Nova"/>
              </a:rPr>
              <a:t>Внимание к закупкам алгоритмов </a:t>
            </a:r>
            <a:endParaRPr lang="en-US" sz="2400" smtClean="0">
              <a:latin typeface="Arial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Четвертая</a:t>
            </a:r>
            <a:r>
              <a:rPr lang="en-GB" sz="3100" b="1" smtClean="0">
                <a:solidFill>
                  <a:schemeClr val="accent1"/>
                </a:solidFill>
                <a:latin typeface="Arial Nova"/>
              </a:rPr>
              <a:t/>
            </a:r>
            <a:br>
              <a:rPr lang="en-GB" sz="3100" b="1" smtClean="0">
                <a:solidFill>
                  <a:schemeClr val="accent1"/>
                </a:solidFill>
                <a:latin typeface="Arial Nova"/>
              </a:rPr>
            </a:br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рекомендация</a:t>
            </a:r>
            <a:endParaRPr lang="en-GB" sz="3100" b="1" smtClean="0">
              <a:solidFill>
                <a:schemeClr val="accent1"/>
              </a:solidFill>
              <a:latin typeface="Arial Nova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 Nova"/>
              </a:rPr>
              <a:t>Все алгоритмы, использующиеся в системе уголовного правосудия, должны иметь четкую и ясную правовую основу</a:t>
            </a:r>
            <a:endParaRPr lang="en-US" sz="2400" smtClean="0">
              <a:latin typeface="Arial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Пятая</a:t>
            </a:r>
            <a:r>
              <a:rPr lang="en-GB" sz="3100" b="1" smtClean="0">
                <a:solidFill>
                  <a:schemeClr val="accent1"/>
                </a:solidFill>
                <a:latin typeface="Arial Nova"/>
              </a:rPr>
              <a:t/>
            </a:r>
            <a:br>
              <a:rPr lang="en-GB" sz="3100" b="1" smtClean="0">
                <a:solidFill>
                  <a:schemeClr val="accent1"/>
                </a:solidFill>
                <a:latin typeface="Arial Nova"/>
              </a:rPr>
            </a:br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рекомендация</a:t>
            </a:r>
            <a:endParaRPr lang="en-GB" sz="3100" b="1" smtClean="0">
              <a:solidFill>
                <a:schemeClr val="accent1"/>
              </a:solidFill>
              <a:latin typeface="Arial Nova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 Nova"/>
              </a:rPr>
              <a:t>Нужно оказать поддержку государственным органам в развитии собственных инструментов, необходимых для понимания, изучения и координации корректного использования алгоритмов</a:t>
            </a:r>
            <a:endParaRPr lang="en-GB" sz="2400" smtClean="0">
              <a:latin typeface="Arial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225"/>
            <a:ext cx="12196763" cy="6835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325" y="0"/>
            <a:ext cx="12252325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63425" cy="69246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225"/>
            <a:ext cx="12192000" cy="68357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88" y="-12700"/>
            <a:ext cx="12052300" cy="6870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50"/>
            <a:ext cx="12192000" cy="68516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01650" y="561975"/>
            <a:ext cx="5376863" cy="15684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 Nova"/>
              </a:rPr>
              <a:t>Спасибо!</a:t>
            </a:r>
            <a:endParaRPr lang="en-GB" sz="3600" b="1" smtClean="0">
              <a:latin typeface="Arial Nov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01650" y="2503488"/>
            <a:ext cx="5119688" cy="34623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sz="1800" smtClean="0"/>
              <a:t>Christina Blacklaws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Бывший президент Ассоциации юристов Англии и Уэльса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Инноватор</a:t>
            </a:r>
            <a:r>
              <a:rPr lang="en-GB" sz="1700" smtClean="0"/>
              <a:t>, </a:t>
            </a:r>
            <a:r>
              <a:rPr lang="en-US" sz="1700" smtClean="0"/>
              <a:t>NED</a:t>
            </a:r>
            <a:r>
              <a:rPr lang="en-GB" sz="1700" smtClean="0"/>
              <a:t>, </a:t>
            </a:r>
            <a:r>
              <a:rPr lang="ru-RU" sz="1700" smtClean="0"/>
              <a:t>консультант и докладчик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ru-RU" sz="1700" smtClean="0"/>
              <a:t>Глава экспертной группы правительства Великобритании по вопросам технологий и инноваций в праве (</a:t>
            </a:r>
            <a:r>
              <a:rPr lang="en-GB" sz="1700" smtClean="0"/>
              <a:t>LawTech Delivery Panel</a:t>
            </a:r>
            <a:r>
              <a:rPr lang="ru-RU" sz="1700" smtClean="0"/>
              <a:t>)</a:t>
            </a:r>
            <a:r>
              <a:rPr lang="en-GB" sz="1700" smtClean="0"/>
              <a:t> </a:t>
            </a:r>
            <a:r>
              <a:rPr lang="ru-RU" sz="1700" smtClean="0"/>
              <a:t>и инновационного экспертного совета Великобритании (</a:t>
            </a:r>
            <a:r>
              <a:rPr lang="en-GB" sz="1700" smtClean="0"/>
              <a:t>Next Gen Services</a:t>
            </a:r>
            <a:r>
              <a:rPr lang="ru-RU" sz="1700" smtClean="0"/>
              <a:t>)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en-GB" sz="1700" smtClean="0"/>
              <a:t>@blacklawslaw</a:t>
            </a:r>
          </a:p>
          <a:p>
            <a:pPr eaLnBrk="1" hangingPunct="1">
              <a:lnSpc>
                <a:spcPct val="70000"/>
              </a:lnSpc>
            </a:pPr>
            <a:r>
              <a:rPr lang="en-GB" sz="1700" smtClean="0">
                <a:hlinkClick r:id="rId2"/>
              </a:rPr>
              <a:t>christina@blacklawsconsulting.com</a:t>
            </a:r>
            <a:endParaRPr lang="en-GB" sz="1700" smtClean="0"/>
          </a:p>
          <a:p>
            <a:pPr eaLnBrk="1" hangingPunct="1">
              <a:lnSpc>
                <a:spcPct val="70000"/>
              </a:lnSpc>
            </a:pPr>
            <a:r>
              <a:rPr lang="en-GB" sz="1700" smtClean="0"/>
              <a:t>07714230852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GB" sz="1700" smtClean="0"/>
          </a:p>
        </p:txBody>
      </p:sp>
      <p:pic>
        <p:nvPicPr>
          <p:cNvPr id="32771" name="Picture 4" descr="A person standing in the grass&#10;&#10;Description automatically generated"/>
          <p:cNvPicPr>
            <a:picLocks noChangeAspect="1"/>
          </p:cNvPicPr>
          <p:nvPr/>
        </p:nvPicPr>
        <p:blipFill>
          <a:blip r:embed="rId3"/>
          <a:srcRect r="2" b="27490"/>
          <a:stretch>
            <a:fillRect/>
          </a:stretch>
        </p:blipFill>
        <p:spPr bwMode="auto">
          <a:xfrm>
            <a:off x="5878513" y="0"/>
            <a:ext cx="6313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9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871538"/>
            <a:ext cx="3416300" cy="5084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Выводы доклада по внедрению инноваций в сфере юридических услуг (</a:t>
            </a:r>
            <a:r>
              <a:rPr lang="en-GB" dirty="0" err="1">
                <a:solidFill>
                  <a:srgbClr val="FFFFFF"/>
                </a:solidFill>
              </a:rPr>
              <a:t>LawTech</a:t>
            </a:r>
            <a:r>
              <a:rPr lang="en-GB" dirty="0">
                <a:solidFill>
                  <a:srgbClr val="FFFFFF"/>
                </a:solidFill>
              </a:rPr>
              <a:t> Adoption Report </a:t>
            </a:r>
            <a:r>
              <a:rPr lang="ru-RU" dirty="0">
                <a:solidFill>
                  <a:srgbClr val="FFFFFF"/>
                </a:solidFill>
              </a:rPr>
              <a:t>):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754063" y="1011238"/>
            <a:ext cx="3525837" cy="47958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FF"/>
                </a:solidFill>
              </a:rPr>
              <a:t>Выводы относительно будущего правовой сферы</a:t>
            </a:r>
            <a:endParaRPr lang="en-GB" sz="4000" smtClean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ech graphic"/>
          <p:cNvPicPr>
            <a:picLocks noChangeAspect="1" noChangeArrowheads="1"/>
          </p:cNvPicPr>
          <p:nvPr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Freeform 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538"/>
            <a:ext cx="6016625" cy="5859462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/>
            </a:pPr>
            <a:endParaRPr lang="en-US" sz="1600" cap="all">
              <a:latin typeface="+mn-lt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709613" y="1914525"/>
            <a:ext cx="4203700" cy="1341438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Arial Nova"/>
              </a:rPr>
              <a:t>Комиссия </a:t>
            </a:r>
            <a:r>
              <a:rPr lang="en-US" sz="2800" smtClean="0">
                <a:latin typeface="Arial Nova"/>
              </a:rPr>
              <a:t/>
            </a:r>
            <a:br>
              <a:rPr lang="en-US" sz="2800" smtClean="0">
                <a:latin typeface="Arial Nova"/>
              </a:rPr>
            </a:br>
            <a:r>
              <a:rPr lang="ru-RU" sz="2800" smtClean="0">
                <a:latin typeface="Arial Nova"/>
              </a:rPr>
              <a:t>по технологиям и правовой политике</a:t>
            </a:r>
            <a:endParaRPr lang="en-US" sz="2800" smtClean="0">
              <a:latin typeface="Arial Nova"/>
            </a:endParaRPr>
          </a:p>
        </p:txBody>
      </p:sp>
      <p:cxnSp>
        <p:nvCxnSpPr>
          <p:cNvPr id="137" name="Straight Connector 1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588" y="3336925"/>
            <a:ext cx="935037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525463" y="3417888"/>
            <a:ext cx="4592637" cy="26193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sz="1800" smtClean="0">
                <a:latin typeface="Arial Nova"/>
              </a:rPr>
              <a:t>Christina Blacklaws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smtClean="0">
                <a:latin typeface="Arial Nova"/>
              </a:rPr>
              <a:t>Professor Sylvie Delacroix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800" smtClean="0">
                <a:latin typeface="Arial Nova"/>
              </a:rPr>
              <a:t>Professor Sofia Olhede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2089150"/>
            <a:ext cx="4462463" cy="2900363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/>
              <a:t/>
            </a:r>
            <a:br>
              <a:rPr lang="en-US" sz="2900" b="1" dirty="0"/>
            </a:br>
            <a:r>
              <a:rPr lang="ru-RU" sz="2900" b="1" dirty="0"/>
              <a:t>Первый вывод</a:t>
            </a:r>
            <a:r>
              <a:rPr lang="en-US" sz="2900" b="1" dirty="0"/>
              <a:t>:</a:t>
            </a:r>
            <a:br>
              <a:rPr lang="en-US" sz="2900" b="1" dirty="0"/>
            </a:br>
            <a:r>
              <a:rPr lang="en-US" sz="2900" b="1" dirty="0"/>
              <a:t/>
            </a:r>
            <a:br>
              <a:rPr lang="en-US" sz="2900" b="1" dirty="0"/>
            </a:br>
            <a:r>
              <a:rPr lang="ru-RU" sz="2900" b="1" dirty="0"/>
              <a:t>Отмечается широкое использование и разнообразие алгоритмов в системе уголовного правосудия</a:t>
            </a:r>
            <a:endParaRPr lang="en-US" sz="2900" dirty="0"/>
          </a:p>
        </p:txBody>
      </p:sp>
      <p:sp>
        <p:nvSpPr>
          <p:cNvPr id="19" name="Freeform: Shap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436" name="Picture 4" descr="Image result for cctv"/>
          <p:cNvPicPr>
            <a:picLocks noChangeAspect="1" noChangeArrowheads="1"/>
          </p:cNvPicPr>
          <p:nvPr/>
        </p:nvPicPr>
        <p:blipFill>
          <a:blip r:embed="rId2"/>
          <a:srcRect l="8000" r="33365" b="-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5" y="1784350"/>
            <a:ext cx="4892675" cy="31242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/>
              <a:t/>
            </a:r>
            <a:br>
              <a:rPr lang="en-US" sz="2900" b="1" dirty="0"/>
            </a:br>
            <a:r>
              <a:rPr lang="ru-RU" sz="2900" b="1" dirty="0"/>
              <a:t>Второй вывод</a:t>
            </a:r>
            <a:r>
              <a:rPr lang="en-US" sz="2900" b="1" dirty="0"/>
              <a:t>:</a:t>
            </a:r>
            <a:br>
              <a:rPr lang="en-US" sz="2900" b="1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ru-RU" sz="2900" dirty="0"/>
              <a:t>Отмечается нехватка четко сформулированных стандартов и законных оснований для использования алгоритмов </a:t>
            </a:r>
            <a:endParaRPr lang="en-US" sz="2900" dirty="0"/>
          </a:p>
        </p:txBody>
      </p:sp>
      <p:sp>
        <p:nvSpPr>
          <p:cNvPr id="135" name="Freeform: Shape 1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0" name="Picture 2" descr="Hacker, Silhouette, Hack, Anonymous, Anonymity"/>
          <p:cNvPicPr>
            <a:picLocks noChangeAspect="1" noChangeArrowheads="1"/>
          </p:cNvPicPr>
          <p:nvPr/>
        </p:nvPicPr>
        <p:blipFill>
          <a:blip r:embed="rId2"/>
          <a:srcRect l="11913" r="20448" b="-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46875" y="1784350"/>
            <a:ext cx="4645025" cy="2889250"/>
          </a:xfrm>
        </p:spPr>
        <p:txBody>
          <a:bodyPr anchor="b"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b="1" smtClean="0"/>
              <a:t>Третий вывод</a:t>
            </a:r>
            <a:r>
              <a:rPr lang="en-US" sz="2400" b="1" smtClean="0"/>
              <a:t>:</a:t>
            </a:r>
            <a:br>
              <a:rPr lang="en-US" sz="2400" b="1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Алгоритмы не оцениваются критически и создают угрозы для системы правосудия и верховенства права</a:t>
            </a:r>
            <a:endParaRPr lang="en-US" sz="2400" smtClean="0"/>
          </a:p>
        </p:txBody>
      </p:sp>
      <p:sp>
        <p:nvSpPr>
          <p:cNvPr id="135" name="Freeform: Shape 1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200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484" name="Picture 2" descr="Computer, Security, Padlock, Hacker, Hacking, Theft"/>
          <p:cNvPicPr>
            <a:picLocks noChangeAspect="1" noChangeArrowheads="1"/>
          </p:cNvPicPr>
          <p:nvPr/>
        </p:nvPicPr>
        <p:blipFill>
          <a:blip r:embed="rId2"/>
          <a:srcRect l="34332" r="8351" b="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Первая</a:t>
            </a:r>
            <a:r>
              <a:rPr lang="en-GB" sz="3100" b="1" smtClean="0">
                <a:solidFill>
                  <a:schemeClr val="accent1"/>
                </a:solidFill>
                <a:latin typeface="Arial Nova"/>
              </a:rPr>
              <a:t/>
            </a:r>
            <a:br>
              <a:rPr lang="en-GB" sz="3100" b="1" smtClean="0">
                <a:solidFill>
                  <a:schemeClr val="accent1"/>
                </a:solidFill>
                <a:latin typeface="Arial Nova"/>
              </a:rPr>
            </a:br>
            <a:r>
              <a:rPr lang="ru-RU" sz="3100" b="1" smtClean="0">
                <a:solidFill>
                  <a:schemeClr val="accent1"/>
                </a:solidFill>
                <a:latin typeface="Arial Nova"/>
              </a:rPr>
              <a:t>рекомендация</a:t>
            </a:r>
            <a:endParaRPr lang="en-GB" sz="3100" b="1" smtClean="0">
              <a:solidFill>
                <a:schemeClr val="accent1"/>
              </a:solidFill>
              <a:latin typeface="Arial Nova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 Nova"/>
              </a:rPr>
              <a:t>Для контроля за алгоритмами необходимы новые механизмы и институциональные инструменты</a:t>
            </a:r>
            <a:endParaRPr lang="en-GB" sz="2400" smtClean="0">
              <a:latin typeface="Arial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224</Words>
  <Application>Microsoft Office PowerPoint</Application>
  <PresentationFormat>Произвольный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Arial Nova</vt:lpstr>
      <vt:lpstr>Office Theme</vt:lpstr>
      <vt:lpstr>Технологии и инновации в праве – взгляд из Великобритании</vt:lpstr>
      <vt:lpstr>Слайд 2</vt:lpstr>
      <vt:lpstr>Выводы доклада по внедрению инноваций в сфере юридических услуг (LawTech Adoption Report ):</vt:lpstr>
      <vt:lpstr>Выводы относительно будущего правовой сферы</vt:lpstr>
      <vt:lpstr>Комиссия  по технологиям и правовой политике</vt:lpstr>
      <vt:lpstr> Первый вывод:  Отмечается широкое использование и разнообразие алгоритмов в системе уголовного правосудия</vt:lpstr>
      <vt:lpstr> Второй вывод:  Отмечается нехватка четко сформулированных стандартов и законных оснований для использования алгоритмов </vt:lpstr>
      <vt:lpstr>  Третий вывод:  Алгоритмы не оцениваются критически и создают угрозы для системы правосудия и верховенства права</vt:lpstr>
      <vt:lpstr>Первая рекомендация</vt:lpstr>
      <vt:lpstr>Вторая рекомендация</vt:lpstr>
      <vt:lpstr>Третья рекомендация</vt:lpstr>
      <vt:lpstr>Четвертая рекомендация</vt:lpstr>
      <vt:lpstr>Пятая рекомендация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LawTech in the UK: a review</dc:title>
  <dc:creator>Christina Blacklaws</dc:creator>
  <cp:lastModifiedBy>User</cp:lastModifiedBy>
  <cp:revision>26</cp:revision>
  <dcterms:created xsi:type="dcterms:W3CDTF">2019-08-12T16:42:51Z</dcterms:created>
  <dcterms:modified xsi:type="dcterms:W3CDTF">2019-10-24T07:32:23Z</dcterms:modified>
</cp:coreProperties>
</file>